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79" r:id="rId8"/>
    <p:sldId id="265" r:id="rId9"/>
    <p:sldId id="266" r:id="rId10"/>
    <p:sldId id="267" r:id="rId11"/>
    <p:sldId id="268" r:id="rId12"/>
    <p:sldId id="269" r:id="rId13"/>
    <p:sldId id="270" r:id="rId14"/>
    <p:sldId id="276" r:id="rId15"/>
    <p:sldId id="273" r:id="rId16"/>
    <p:sldId id="272" r:id="rId17"/>
    <p:sldId id="274" r:id="rId18"/>
    <p:sldId id="271" r:id="rId19"/>
    <p:sldId id="275" r:id="rId2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AB3F5A-7B49-4CFF-8005-4DD88842E3E5}">
          <p14:sldIdLst>
            <p14:sldId id="256"/>
          </p14:sldIdLst>
        </p14:section>
        <p14:section name="Untitled Section" id="{8CC75501-9BC1-40FA-86A0-7BAE7328870B}">
          <p14:sldIdLst>
            <p14:sldId id="257"/>
          </p14:sldIdLst>
        </p14:section>
        <p14:section name="Untitled Section" id="{E851E8E7-5B34-48DA-A1E7-E8519ECEC19B}">
          <p14:sldIdLst>
            <p14:sldId id="259"/>
            <p14:sldId id="260"/>
            <p14:sldId id="261"/>
            <p14:sldId id="264"/>
            <p14:sldId id="279"/>
            <p14:sldId id="265"/>
            <p14:sldId id="266"/>
            <p14:sldId id="267"/>
            <p14:sldId id="268"/>
            <p14:sldId id="269"/>
            <p14:sldId id="270"/>
            <p14:sldId id="276"/>
            <p14:sldId id="273"/>
            <p14:sldId id="272"/>
            <p14:sldId id="274"/>
            <p14:sldId id="271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00E52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93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94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90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0648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4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9105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64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10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9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41505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68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6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5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2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8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604007" y="1333850"/>
            <a:ext cx="10972800" cy="1845577"/>
          </a:xfrm>
        </p:spPr>
        <p:txBody>
          <a:bodyPr>
            <a:normAutofit/>
          </a:bodyPr>
          <a:lstStyle/>
          <a:p>
            <a:pPr algn="ctr"/>
            <a:r>
              <a:rPr lang="en-US" sz="5200" dirty="0" smtClean="0">
                <a:latin typeface="Century Gothic" panose="020B0502020202020204" pitchFamily="34" charset="0"/>
              </a:rPr>
              <a:t>RAMP Grant Application </a:t>
            </a:r>
            <a:r>
              <a:rPr lang="en-US" sz="5200" dirty="0">
                <a:latin typeface="Century Gothic" panose="020B0502020202020204" pitchFamily="34" charset="0"/>
              </a:rPr>
              <a:t>T</a:t>
            </a:r>
            <a:r>
              <a:rPr lang="en-US" sz="5200" dirty="0" smtClean="0">
                <a:latin typeface="Century Gothic" panose="020B0502020202020204" pitchFamily="34" charset="0"/>
              </a:rPr>
              <a:t>raining</a:t>
            </a:r>
            <a:endParaRPr lang="en-US" sz="5200" dirty="0">
              <a:latin typeface="Century Gothic" panose="020B0502020202020204" pitchFamily="34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	</a:t>
            </a:r>
            <a:r>
              <a:rPr lang="en-US" dirty="0" smtClean="0">
                <a:latin typeface="Century Gothic" panose="020B0502020202020204" pitchFamily="34" charset="0"/>
              </a:rPr>
              <a:t>											</a:t>
            </a:r>
            <a:r>
              <a:rPr lang="en-US" sz="3400" b="1" dirty="0" smtClean="0">
                <a:latin typeface="Century Gothic" panose="020B0502020202020204" pitchFamily="34" charset="0"/>
              </a:rPr>
              <a:t>2026 </a:t>
            </a:r>
            <a:r>
              <a:rPr lang="en-US" sz="3400" b="1" dirty="0" smtClean="0">
                <a:latin typeface="Century Gothic" panose="020B0502020202020204" pitchFamily="34" charset="0"/>
              </a:rPr>
              <a:t>RAMP Grant Year</a:t>
            </a:r>
            <a:endParaRPr lang="en-US" sz="3400" b="1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305" y="3405505"/>
            <a:ext cx="9384281" cy="114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895" y="578840"/>
            <a:ext cx="10796631" cy="11017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>
                <a:latin typeface="Century Gothic" panose="020B0502020202020204" pitchFamily="34" charset="0"/>
              </a:rPr>
              <a:t>Cultural Facility</a:t>
            </a:r>
            <a:br>
              <a:rPr lang="en-US" sz="4900" dirty="0" smtClean="0">
                <a:latin typeface="Century Gothic" panose="020B0502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</a:rPr>
              <a:t>For Arts and Museums purposes, RAMP Tax may be use to fund Cultural Organizations or Cultural Facilities.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400" i="1" dirty="0" smtClean="0">
                <a:solidFill>
                  <a:schemeClr val="tx1"/>
                </a:solidFill>
              </a:rPr>
              <a:t>RAMP Ordinance 24-7-1; 24-7-3; 24-7-7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9500" y="1790700"/>
            <a:ext cx="4844993" cy="93345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Cultural Facility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5068" y="3686176"/>
            <a:ext cx="4009938" cy="2333626"/>
          </a:xfrm>
        </p:spPr>
        <p:txBody>
          <a:bodyPr/>
          <a:lstStyle/>
          <a:p>
            <a:pPr marL="0" indent="0" algn="ctr" fontAlgn="base"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3600" b="1" dirty="0">
                <a:solidFill>
                  <a:schemeClr val="accent1"/>
                </a:solidFill>
                <a:latin typeface="Century Gothic" panose="020B0502020202020204" pitchFamily="34" charset="0"/>
                <a:cs typeface="Arial" pitchFamily="34" charset="0"/>
              </a:rPr>
              <a:t>Publicly Owned</a:t>
            </a:r>
          </a:p>
          <a:p>
            <a:pPr marL="0" indent="0" algn="ctr" fontAlgn="base"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3600" b="1" dirty="0">
                <a:solidFill>
                  <a:schemeClr val="accent1"/>
                </a:solidFill>
                <a:latin typeface="Century Gothic" panose="020B0502020202020204" pitchFamily="34" charset="0"/>
                <a:cs typeface="Arial" pitchFamily="34" charset="0"/>
              </a:rPr>
              <a:t> Or </a:t>
            </a:r>
          </a:p>
          <a:p>
            <a:pPr marL="0" indent="0" algn="ctr" fontAlgn="base"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3600" b="1" dirty="0">
                <a:solidFill>
                  <a:schemeClr val="accent1"/>
                </a:solidFill>
                <a:latin typeface="Century Gothic" panose="020B0502020202020204" pitchFamily="34" charset="0"/>
                <a:cs typeface="Arial" pitchFamily="34" charset="0"/>
              </a:rPr>
              <a:t>Operated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44080" y="3686177"/>
            <a:ext cx="5159229" cy="2316852"/>
          </a:xfrm>
        </p:spPr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altLang="en-US" sz="2800" dirty="0">
                <a:solidFill>
                  <a:schemeClr val="accent1"/>
                </a:solidFill>
                <a:latin typeface="Century Gothic" panose="020B0502020202020204" pitchFamily="34" charset="0"/>
                <a:cs typeface="Arial" pitchFamily="34" charset="0"/>
              </a:rPr>
              <a:t>Theater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altLang="en-US" sz="2800" dirty="0">
                <a:solidFill>
                  <a:schemeClr val="accent1"/>
                </a:solidFill>
                <a:latin typeface="Century Gothic" panose="020B0502020202020204" pitchFamily="34" charset="0"/>
                <a:cs typeface="Arial" pitchFamily="34" charset="0"/>
              </a:rPr>
              <a:t>Museum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altLang="en-US" sz="2800" dirty="0">
                <a:solidFill>
                  <a:schemeClr val="accent1"/>
                </a:solidFill>
                <a:latin typeface="Century Gothic" panose="020B0502020202020204" pitchFamily="34" charset="0"/>
                <a:cs typeface="Arial" pitchFamily="34" charset="0"/>
              </a:rPr>
              <a:t>Art center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altLang="en-US" sz="2800" dirty="0">
                <a:solidFill>
                  <a:schemeClr val="accent1"/>
                </a:solidFill>
                <a:latin typeface="Century Gothic" panose="020B0502020202020204" pitchFamily="34" charset="0"/>
                <a:cs typeface="Arial" pitchFamily="34" charset="0"/>
              </a:rPr>
              <a:t>Music hall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·"/>
            </a:pPr>
            <a:r>
              <a:rPr lang="en-US" altLang="en-US" sz="2800" dirty="0">
                <a:solidFill>
                  <a:schemeClr val="accent1"/>
                </a:solidFill>
                <a:latin typeface="Century Gothic" panose="020B0502020202020204" pitchFamily="34" charset="0"/>
                <a:cs typeface="Arial" pitchFamily="34" charset="0"/>
              </a:rPr>
              <a:t>Other cultural or arts facility</a:t>
            </a:r>
          </a:p>
          <a:p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35210" y="2598310"/>
            <a:ext cx="903740" cy="868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943475" y="2598310"/>
            <a:ext cx="871670" cy="868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6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84150"/>
            <a:ext cx="9756775" cy="1266825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accent1"/>
                </a:solidFill>
              </a:rPr>
              <a:t>			Cultural Organization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grpSp>
        <p:nvGrpSpPr>
          <p:cNvPr id="118" name="Group 4"/>
          <p:cNvGrpSpPr>
            <a:grpSpLocks noChangeAspect="1"/>
          </p:cNvGrpSpPr>
          <p:nvPr/>
        </p:nvGrpSpPr>
        <p:grpSpPr bwMode="auto">
          <a:xfrm>
            <a:off x="720940" y="1174737"/>
            <a:ext cx="10855407" cy="3352800"/>
            <a:chOff x="-56" y="1008"/>
            <a:chExt cx="5548" cy="1846"/>
          </a:xfrm>
        </p:grpSpPr>
        <p:sp>
          <p:nvSpPr>
            <p:cNvPr id="1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96" y="1008"/>
              <a:ext cx="5396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Rectangle 6"/>
            <p:cNvSpPr>
              <a:spLocks noChangeArrowheads="1"/>
            </p:cNvSpPr>
            <p:nvPr/>
          </p:nvSpPr>
          <p:spPr bwMode="auto">
            <a:xfrm>
              <a:off x="24" y="1008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7"/>
            <p:cNvSpPr>
              <a:spLocks noChangeArrowheads="1"/>
            </p:cNvSpPr>
            <p:nvPr/>
          </p:nvSpPr>
          <p:spPr bwMode="auto">
            <a:xfrm>
              <a:off x="2904" y="1119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8"/>
            <p:cNvSpPr>
              <a:spLocks noChangeArrowheads="1"/>
            </p:cNvSpPr>
            <p:nvPr/>
          </p:nvSpPr>
          <p:spPr bwMode="auto">
            <a:xfrm>
              <a:off x="2386" y="1229"/>
              <a:ext cx="3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            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9"/>
            <p:cNvSpPr>
              <a:spLocks noChangeArrowheads="1"/>
            </p:cNvSpPr>
            <p:nvPr/>
          </p:nvSpPr>
          <p:spPr bwMode="auto">
            <a:xfrm>
              <a:off x="2722" y="1229"/>
              <a:ext cx="11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 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10"/>
            <p:cNvSpPr>
              <a:spLocks noChangeArrowheads="1"/>
            </p:cNvSpPr>
            <p:nvPr/>
          </p:nvSpPr>
          <p:spPr bwMode="auto">
            <a:xfrm>
              <a:off x="2794" y="1229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11"/>
            <p:cNvSpPr>
              <a:spLocks noChangeArrowheads="1"/>
            </p:cNvSpPr>
            <p:nvPr/>
          </p:nvSpPr>
          <p:spPr bwMode="auto">
            <a:xfrm>
              <a:off x="2386" y="1447"/>
              <a:ext cx="398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             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12"/>
            <p:cNvSpPr>
              <a:spLocks noChangeArrowheads="1"/>
            </p:cNvSpPr>
            <p:nvPr/>
          </p:nvSpPr>
          <p:spPr bwMode="auto">
            <a:xfrm>
              <a:off x="2746" y="1447"/>
              <a:ext cx="23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      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3"/>
            <p:cNvSpPr>
              <a:spLocks noChangeArrowheads="1"/>
            </p:cNvSpPr>
            <p:nvPr/>
          </p:nvSpPr>
          <p:spPr bwMode="auto">
            <a:xfrm>
              <a:off x="2938" y="1447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14"/>
            <p:cNvSpPr>
              <a:spLocks noChangeArrowheads="1"/>
            </p:cNvSpPr>
            <p:nvPr/>
          </p:nvSpPr>
          <p:spPr bwMode="auto">
            <a:xfrm>
              <a:off x="2962" y="134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16"/>
            <p:cNvSpPr>
              <a:spLocks noChangeArrowheads="1"/>
            </p:cNvSpPr>
            <p:nvPr/>
          </p:nvSpPr>
          <p:spPr bwMode="auto">
            <a:xfrm>
              <a:off x="2386" y="1582"/>
              <a:ext cx="14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17"/>
            <p:cNvSpPr>
              <a:spLocks noChangeArrowheads="1"/>
            </p:cNvSpPr>
            <p:nvPr/>
          </p:nvSpPr>
          <p:spPr bwMode="auto">
            <a:xfrm>
              <a:off x="2386" y="1821"/>
              <a:ext cx="14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9" name="Rectangle 18"/>
            <p:cNvSpPr>
              <a:spLocks noChangeArrowheads="1"/>
            </p:cNvSpPr>
            <p:nvPr/>
          </p:nvSpPr>
          <p:spPr bwMode="auto">
            <a:xfrm>
              <a:off x="-56" y="1243"/>
              <a:ext cx="2876" cy="14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 smtClean="0">
                <a:solidFill>
                  <a:schemeClr val="accent1"/>
                </a:solidFill>
              </a:endParaRPr>
            </a:p>
            <a:p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32" name="Rectangle 21"/>
            <p:cNvSpPr>
              <a:spLocks noChangeArrowheads="1"/>
            </p:cNvSpPr>
            <p:nvPr/>
          </p:nvSpPr>
          <p:spPr bwMode="auto">
            <a:xfrm>
              <a:off x="1320" y="1213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" name="Rectangle 22"/>
            <p:cNvSpPr>
              <a:spLocks noChangeArrowheads="1"/>
            </p:cNvSpPr>
            <p:nvPr/>
          </p:nvSpPr>
          <p:spPr bwMode="auto">
            <a:xfrm>
              <a:off x="157" y="1323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23"/>
            <p:cNvSpPr>
              <a:spLocks noChangeArrowheads="1"/>
            </p:cNvSpPr>
            <p:nvPr/>
          </p:nvSpPr>
          <p:spPr bwMode="auto">
            <a:xfrm>
              <a:off x="445" y="1323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" name="Rectangle 24"/>
            <p:cNvSpPr>
              <a:spLocks noChangeArrowheads="1"/>
            </p:cNvSpPr>
            <p:nvPr/>
          </p:nvSpPr>
          <p:spPr bwMode="auto">
            <a:xfrm>
              <a:off x="733" y="1323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" name="Rectangle 25"/>
            <p:cNvSpPr>
              <a:spLocks noChangeArrowheads="1"/>
            </p:cNvSpPr>
            <p:nvPr/>
          </p:nvSpPr>
          <p:spPr bwMode="auto">
            <a:xfrm>
              <a:off x="1020" y="1323"/>
              <a:ext cx="35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         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26"/>
            <p:cNvSpPr>
              <a:spLocks noChangeArrowheads="1"/>
            </p:cNvSpPr>
            <p:nvPr/>
          </p:nvSpPr>
          <p:spPr bwMode="auto">
            <a:xfrm>
              <a:off x="1810" y="1323"/>
              <a:ext cx="664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Organization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38" name="Rectangle 27"/>
            <p:cNvSpPr>
              <a:spLocks noChangeArrowheads="1"/>
            </p:cNvSpPr>
            <p:nvPr/>
          </p:nvSpPr>
          <p:spPr bwMode="auto">
            <a:xfrm>
              <a:off x="1963" y="1323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28"/>
            <p:cNvSpPr>
              <a:spLocks noChangeArrowheads="1"/>
            </p:cNvSpPr>
            <p:nvPr/>
          </p:nvSpPr>
          <p:spPr bwMode="auto">
            <a:xfrm>
              <a:off x="157" y="1452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Rectangle 29"/>
            <p:cNvSpPr>
              <a:spLocks noChangeArrowheads="1"/>
            </p:cNvSpPr>
            <p:nvPr/>
          </p:nvSpPr>
          <p:spPr bwMode="auto">
            <a:xfrm>
              <a:off x="24" y="1581"/>
              <a:ext cx="1221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Private</a:t>
              </a: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rPr>
                <a:t> non-profit</a:t>
              </a: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endPara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1" name="Rectangle 30"/>
            <p:cNvSpPr>
              <a:spLocks noChangeArrowheads="1"/>
            </p:cNvSpPr>
            <p:nvPr/>
          </p:nvSpPr>
          <p:spPr bwMode="auto">
            <a:xfrm>
              <a:off x="1015" y="1581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31"/>
            <p:cNvSpPr>
              <a:spLocks noChangeArrowheads="1"/>
            </p:cNvSpPr>
            <p:nvPr/>
          </p:nvSpPr>
          <p:spPr bwMode="auto">
            <a:xfrm>
              <a:off x="1020" y="1581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1308" y="1581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33"/>
            <p:cNvSpPr>
              <a:spLocks noChangeArrowheads="1"/>
            </p:cNvSpPr>
            <p:nvPr/>
          </p:nvSpPr>
          <p:spPr bwMode="auto">
            <a:xfrm>
              <a:off x="1911" y="1581"/>
              <a:ext cx="604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Institution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45" name="Rectangle 34"/>
            <p:cNvSpPr>
              <a:spLocks noChangeArrowheads="1"/>
            </p:cNvSpPr>
            <p:nvPr/>
          </p:nvSpPr>
          <p:spPr bwMode="auto">
            <a:xfrm>
              <a:off x="1840" y="1581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35"/>
            <p:cNvSpPr>
              <a:spLocks noChangeArrowheads="1"/>
            </p:cNvSpPr>
            <p:nvPr/>
          </p:nvSpPr>
          <p:spPr bwMode="auto">
            <a:xfrm>
              <a:off x="157" y="1710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36"/>
            <p:cNvSpPr>
              <a:spLocks noChangeArrowheads="1"/>
            </p:cNvSpPr>
            <p:nvPr/>
          </p:nvSpPr>
          <p:spPr bwMode="auto">
            <a:xfrm>
              <a:off x="157" y="1838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37"/>
            <p:cNvSpPr>
              <a:spLocks noChangeArrowheads="1"/>
            </p:cNvSpPr>
            <p:nvPr/>
          </p:nvSpPr>
          <p:spPr bwMode="auto">
            <a:xfrm>
              <a:off x="445" y="1838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38"/>
            <p:cNvSpPr>
              <a:spLocks noChangeArrowheads="1"/>
            </p:cNvSpPr>
            <p:nvPr/>
          </p:nvSpPr>
          <p:spPr bwMode="auto">
            <a:xfrm>
              <a:off x="733" y="1838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39"/>
            <p:cNvSpPr>
              <a:spLocks noChangeArrowheads="1"/>
            </p:cNvSpPr>
            <p:nvPr/>
          </p:nvSpPr>
          <p:spPr bwMode="auto">
            <a:xfrm>
              <a:off x="1020" y="1838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40"/>
            <p:cNvSpPr>
              <a:spLocks noChangeArrowheads="1"/>
            </p:cNvSpPr>
            <p:nvPr/>
          </p:nvSpPr>
          <p:spPr bwMode="auto">
            <a:xfrm>
              <a:off x="1801" y="1838"/>
              <a:ext cx="885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Administrative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Unit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52" name="Rectangle 41"/>
            <p:cNvSpPr>
              <a:spLocks noChangeArrowheads="1"/>
            </p:cNvSpPr>
            <p:nvPr/>
          </p:nvSpPr>
          <p:spPr bwMode="auto">
            <a:xfrm>
              <a:off x="2269" y="1838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Rectangle 42"/>
            <p:cNvSpPr>
              <a:spLocks noChangeArrowheads="1"/>
            </p:cNvSpPr>
            <p:nvPr/>
          </p:nvSpPr>
          <p:spPr bwMode="auto">
            <a:xfrm>
              <a:off x="157" y="196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43"/>
            <p:cNvSpPr>
              <a:spLocks noChangeArrowheads="1"/>
            </p:cNvSpPr>
            <p:nvPr/>
          </p:nvSpPr>
          <p:spPr bwMode="auto">
            <a:xfrm flipH="1">
              <a:off x="194" y="1997"/>
              <a:ext cx="213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Rectangle 44"/>
            <p:cNvSpPr>
              <a:spLocks noChangeArrowheads="1"/>
            </p:cNvSpPr>
            <p:nvPr/>
          </p:nvSpPr>
          <p:spPr bwMode="auto">
            <a:xfrm>
              <a:off x="161" y="1997"/>
              <a:ext cx="237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45"/>
            <p:cNvSpPr>
              <a:spLocks noChangeArrowheads="1"/>
            </p:cNvSpPr>
            <p:nvPr/>
          </p:nvSpPr>
          <p:spPr bwMode="auto">
            <a:xfrm>
              <a:off x="214" y="2082"/>
              <a:ext cx="65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46"/>
            <p:cNvSpPr>
              <a:spLocks noChangeArrowheads="1"/>
            </p:cNvSpPr>
            <p:nvPr/>
          </p:nvSpPr>
          <p:spPr bwMode="auto">
            <a:xfrm>
              <a:off x="226" y="2089"/>
              <a:ext cx="28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47"/>
            <p:cNvSpPr>
              <a:spLocks noChangeArrowheads="1"/>
            </p:cNvSpPr>
            <p:nvPr/>
          </p:nvSpPr>
          <p:spPr bwMode="auto">
            <a:xfrm>
              <a:off x="480" y="2096"/>
              <a:ext cx="52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48"/>
            <p:cNvSpPr>
              <a:spLocks noChangeArrowheads="1"/>
            </p:cNvSpPr>
            <p:nvPr/>
          </p:nvSpPr>
          <p:spPr bwMode="auto">
            <a:xfrm>
              <a:off x="563" y="2082"/>
              <a:ext cx="246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49"/>
            <p:cNvSpPr>
              <a:spLocks noChangeArrowheads="1"/>
            </p:cNvSpPr>
            <p:nvPr/>
          </p:nvSpPr>
          <p:spPr bwMode="auto">
            <a:xfrm>
              <a:off x="663" y="2096"/>
              <a:ext cx="52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Rectangle 50"/>
            <p:cNvSpPr>
              <a:spLocks noChangeArrowheads="1"/>
            </p:cNvSpPr>
            <p:nvPr/>
          </p:nvSpPr>
          <p:spPr bwMode="auto">
            <a:xfrm>
              <a:off x="157" y="2188"/>
              <a:ext cx="52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51"/>
            <p:cNvSpPr>
              <a:spLocks noChangeArrowheads="1"/>
            </p:cNvSpPr>
            <p:nvPr/>
          </p:nvSpPr>
          <p:spPr bwMode="auto">
            <a:xfrm>
              <a:off x="206" y="2014"/>
              <a:ext cx="213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63" name="Rectangle 52"/>
            <p:cNvSpPr>
              <a:spLocks noChangeArrowheads="1"/>
            </p:cNvSpPr>
            <p:nvPr/>
          </p:nvSpPr>
          <p:spPr bwMode="auto">
            <a:xfrm>
              <a:off x="2431" y="2188"/>
              <a:ext cx="52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" name="Rectangle 53"/>
            <p:cNvSpPr>
              <a:spLocks noChangeArrowheads="1"/>
            </p:cNvSpPr>
            <p:nvPr/>
          </p:nvSpPr>
          <p:spPr bwMode="auto">
            <a:xfrm>
              <a:off x="157" y="2280"/>
              <a:ext cx="132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   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" name="Rectangle 54"/>
            <p:cNvSpPr>
              <a:spLocks noChangeArrowheads="1"/>
            </p:cNvSpPr>
            <p:nvPr/>
          </p:nvSpPr>
          <p:spPr bwMode="auto">
            <a:xfrm>
              <a:off x="257" y="2278"/>
              <a:ext cx="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66" name="Rectangle 55"/>
            <p:cNvSpPr>
              <a:spLocks noChangeArrowheads="1"/>
            </p:cNvSpPr>
            <p:nvPr/>
          </p:nvSpPr>
          <p:spPr bwMode="auto">
            <a:xfrm>
              <a:off x="386" y="2280"/>
              <a:ext cx="92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 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7" name="Rectangle 56"/>
            <p:cNvSpPr>
              <a:spLocks noChangeArrowheads="1"/>
            </p:cNvSpPr>
            <p:nvPr/>
          </p:nvSpPr>
          <p:spPr bwMode="auto">
            <a:xfrm>
              <a:off x="528" y="2167"/>
              <a:ext cx="201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68" name="Rectangle 57"/>
            <p:cNvSpPr>
              <a:spLocks noChangeArrowheads="1"/>
            </p:cNvSpPr>
            <p:nvPr/>
          </p:nvSpPr>
          <p:spPr bwMode="auto">
            <a:xfrm>
              <a:off x="2463" y="2280"/>
              <a:ext cx="52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9" name="Rectangle 58"/>
            <p:cNvSpPr>
              <a:spLocks noChangeArrowheads="1"/>
            </p:cNvSpPr>
            <p:nvPr/>
          </p:nvSpPr>
          <p:spPr bwMode="auto">
            <a:xfrm>
              <a:off x="157" y="2372"/>
              <a:ext cx="412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                 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0" name="Rectangle 59"/>
            <p:cNvSpPr>
              <a:spLocks noChangeArrowheads="1"/>
            </p:cNvSpPr>
            <p:nvPr/>
          </p:nvSpPr>
          <p:spPr bwMode="auto">
            <a:xfrm rot="10800000" flipV="1">
              <a:off x="563" y="2465"/>
              <a:ext cx="103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71" name="Rectangle 60"/>
            <p:cNvSpPr>
              <a:spLocks noChangeArrowheads="1"/>
            </p:cNvSpPr>
            <p:nvPr/>
          </p:nvSpPr>
          <p:spPr bwMode="auto">
            <a:xfrm>
              <a:off x="1415" y="2348"/>
              <a:ext cx="5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-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2" name="Rectangle 61"/>
            <p:cNvSpPr>
              <a:spLocks noChangeArrowheads="1"/>
            </p:cNvSpPr>
            <p:nvPr/>
          </p:nvSpPr>
          <p:spPr bwMode="auto">
            <a:xfrm>
              <a:off x="1448" y="2372"/>
              <a:ext cx="9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73" name="Rectangle 62"/>
            <p:cNvSpPr>
              <a:spLocks noChangeArrowheads="1"/>
            </p:cNvSpPr>
            <p:nvPr/>
          </p:nvSpPr>
          <p:spPr bwMode="auto">
            <a:xfrm>
              <a:off x="1801" y="2372"/>
              <a:ext cx="5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-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4" name="Rectangle 63"/>
            <p:cNvSpPr>
              <a:spLocks noChangeArrowheads="1"/>
            </p:cNvSpPr>
            <p:nvPr/>
          </p:nvSpPr>
          <p:spPr bwMode="auto">
            <a:xfrm>
              <a:off x="1536" y="2372"/>
              <a:ext cx="174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75" name="Rectangle 64"/>
            <p:cNvSpPr>
              <a:spLocks noChangeArrowheads="1"/>
            </p:cNvSpPr>
            <p:nvPr/>
          </p:nvSpPr>
          <p:spPr bwMode="auto">
            <a:xfrm>
              <a:off x="2042" y="2372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6" name="Rectangle 66"/>
            <p:cNvSpPr>
              <a:spLocks noChangeArrowheads="1"/>
            </p:cNvSpPr>
            <p:nvPr/>
          </p:nvSpPr>
          <p:spPr bwMode="auto">
            <a:xfrm>
              <a:off x="2108" y="2343"/>
              <a:ext cx="7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7" name="Rectangle 67"/>
            <p:cNvSpPr>
              <a:spLocks noChangeArrowheads="1"/>
            </p:cNvSpPr>
            <p:nvPr/>
          </p:nvSpPr>
          <p:spPr bwMode="auto">
            <a:xfrm>
              <a:off x="1320" y="2464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8" name="Rectangle 68"/>
            <p:cNvSpPr>
              <a:spLocks noChangeArrowheads="1"/>
            </p:cNvSpPr>
            <p:nvPr/>
          </p:nvSpPr>
          <p:spPr bwMode="auto">
            <a:xfrm>
              <a:off x="1320" y="2593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" name="Rectangle 69"/>
            <p:cNvSpPr>
              <a:spLocks noChangeArrowheads="1"/>
            </p:cNvSpPr>
            <p:nvPr/>
          </p:nvSpPr>
          <p:spPr bwMode="auto">
            <a:xfrm>
              <a:off x="1348" y="2593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" name="Rectangle 70"/>
            <p:cNvSpPr>
              <a:spLocks noChangeArrowheads="1"/>
            </p:cNvSpPr>
            <p:nvPr/>
          </p:nvSpPr>
          <p:spPr bwMode="auto">
            <a:xfrm>
              <a:off x="157" y="2721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81" name="Group 73"/>
            <p:cNvGrpSpPr>
              <a:grpSpLocks/>
            </p:cNvGrpSpPr>
            <p:nvPr/>
          </p:nvGrpSpPr>
          <p:grpSpPr bwMode="auto">
            <a:xfrm>
              <a:off x="3094" y="1164"/>
              <a:ext cx="1819" cy="1522"/>
              <a:chOff x="3094" y="1164"/>
              <a:chExt cx="1819" cy="1522"/>
            </a:xfrm>
          </p:grpSpPr>
          <p:sp>
            <p:nvSpPr>
              <p:cNvPr id="227" name="Rectangle 71"/>
              <p:cNvSpPr>
                <a:spLocks noChangeArrowheads="1"/>
              </p:cNvSpPr>
              <p:nvPr/>
            </p:nvSpPr>
            <p:spPr bwMode="auto">
              <a:xfrm>
                <a:off x="3094" y="1164"/>
                <a:ext cx="1819" cy="151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Rectangle 72"/>
              <p:cNvSpPr>
                <a:spLocks noChangeArrowheads="1"/>
              </p:cNvSpPr>
              <p:nvPr/>
            </p:nvSpPr>
            <p:spPr bwMode="auto">
              <a:xfrm>
                <a:off x="3096" y="1169"/>
                <a:ext cx="1817" cy="1517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82" name="Rectangle 74"/>
            <p:cNvSpPr>
              <a:spLocks noChangeArrowheads="1"/>
            </p:cNvSpPr>
            <p:nvPr/>
          </p:nvSpPr>
          <p:spPr bwMode="auto">
            <a:xfrm>
              <a:off x="3205" y="1169"/>
              <a:ext cx="2242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Primary purpose is the advancement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83" name="Rectangle 75"/>
            <p:cNvSpPr>
              <a:spLocks noChangeArrowheads="1"/>
            </p:cNvSpPr>
            <p:nvPr/>
          </p:nvSpPr>
          <p:spPr bwMode="auto">
            <a:xfrm>
              <a:off x="3205" y="1273"/>
              <a:ext cx="846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and preservation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84" name="Rectangle 76"/>
            <p:cNvSpPr>
              <a:spLocks noChangeArrowheads="1"/>
            </p:cNvSpPr>
            <p:nvPr/>
          </p:nvSpPr>
          <p:spPr bwMode="auto">
            <a:xfrm>
              <a:off x="4426" y="1273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5" name="Rectangle 77"/>
            <p:cNvSpPr>
              <a:spLocks noChangeArrowheads="1"/>
            </p:cNvSpPr>
            <p:nvPr/>
          </p:nvSpPr>
          <p:spPr bwMode="auto">
            <a:xfrm>
              <a:off x="3946" y="1273"/>
              <a:ext cx="296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of -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86" name="Rectangle 78"/>
            <p:cNvSpPr>
              <a:spLocks noChangeArrowheads="1"/>
            </p:cNvSpPr>
            <p:nvPr/>
          </p:nvSpPr>
          <p:spPr bwMode="auto">
            <a:xfrm>
              <a:off x="4546" y="1273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8" name="Rectangle 80"/>
            <p:cNvSpPr>
              <a:spLocks noChangeArrowheads="1"/>
            </p:cNvSpPr>
            <p:nvPr/>
          </p:nvSpPr>
          <p:spPr bwMode="auto">
            <a:xfrm>
              <a:off x="3952" y="1412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9" name="Rectangle 81"/>
            <p:cNvSpPr>
              <a:spLocks noChangeArrowheads="1"/>
            </p:cNvSpPr>
            <p:nvPr/>
          </p:nvSpPr>
          <p:spPr bwMode="auto">
            <a:xfrm>
              <a:off x="3603" y="1409"/>
              <a:ext cx="1141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   Natural History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90" name="Rectangle 82"/>
            <p:cNvSpPr>
              <a:spLocks noChangeArrowheads="1"/>
            </p:cNvSpPr>
            <p:nvPr/>
          </p:nvSpPr>
          <p:spPr bwMode="auto">
            <a:xfrm>
              <a:off x="4695" y="1409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2" name="Rectangle 84"/>
            <p:cNvSpPr>
              <a:spLocks noChangeArrowheads="1"/>
            </p:cNvSpPr>
            <p:nvPr/>
          </p:nvSpPr>
          <p:spPr bwMode="auto">
            <a:xfrm>
              <a:off x="3952" y="1549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3" name="Rectangle 85"/>
            <p:cNvSpPr>
              <a:spLocks noChangeArrowheads="1"/>
            </p:cNvSpPr>
            <p:nvPr/>
          </p:nvSpPr>
          <p:spPr bwMode="auto">
            <a:xfrm>
              <a:off x="3603" y="1546"/>
              <a:ext cx="641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   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History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94" name="Rectangle 86"/>
            <p:cNvSpPr>
              <a:spLocks noChangeArrowheads="1"/>
            </p:cNvSpPr>
            <p:nvPr/>
          </p:nvSpPr>
          <p:spPr bwMode="auto">
            <a:xfrm>
              <a:off x="4319" y="1546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6" name="Rectangle 88"/>
            <p:cNvSpPr>
              <a:spLocks noChangeArrowheads="1"/>
            </p:cNvSpPr>
            <p:nvPr/>
          </p:nvSpPr>
          <p:spPr bwMode="auto">
            <a:xfrm>
              <a:off x="3952" y="1686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7" name="Rectangle 89"/>
            <p:cNvSpPr>
              <a:spLocks noChangeArrowheads="1"/>
            </p:cNvSpPr>
            <p:nvPr/>
          </p:nvSpPr>
          <p:spPr bwMode="auto">
            <a:xfrm>
              <a:off x="3603" y="1683"/>
              <a:ext cx="488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   Art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98" name="Rectangle 90"/>
            <p:cNvSpPr>
              <a:spLocks noChangeArrowheads="1"/>
            </p:cNvSpPr>
            <p:nvPr/>
          </p:nvSpPr>
          <p:spPr bwMode="auto">
            <a:xfrm>
              <a:off x="4126" y="1683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" name="Rectangle 92"/>
            <p:cNvSpPr>
              <a:spLocks noChangeArrowheads="1"/>
            </p:cNvSpPr>
            <p:nvPr/>
          </p:nvSpPr>
          <p:spPr bwMode="auto">
            <a:xfrm>
              <a:off x="3952" y="1823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1" name="Rectangle 93"/>
            <p:cNvSpPr>
              <a:spLocks noChangeArrowheads="1"/>
            </p:cNvSpPr>
            <p:nvPr/>
          </p:nvSpPr>
          <p:spPr bwMode="auto">
            <a:xfrm>
              <a:off x="3603" y="1820"/>
              <a:ext cx="58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   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Music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202" name="Rectangle 94"/>
            <p:cNvSpPr>
              <a:spLocks noChangeArrowheads="1"/>
            </p:cNvSpPr>
            <p:nvPr/>
          </p:nvSpPr>
          <p:spPr bwMode="auto">
            <a:xfrm>
              <a:off x="4251" y="1820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4" name="Rectangle 96"/>
            <p:cNvSpPr>
              <a:spLocks noChangeArrowheads="1"/>
            </p:cNvSpPr>
            <p:nvPr/>
          </p:nvSpPr>
          <p:spPr bwMode="auto">
            <a:xfrm>
              <a:off x="3952" y="1959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" name="Rectangle 97"/>
            <p:cNvSpPr>
              <a:spLocks noChangeArrowheads="1"/>
            </p:cNvSpPr>
            <p:nvPr/>
          </p:nvSpPr>
          <p:spPr bwMode="auto">
            <a:xfrm>
              <a:off x="3603" y="1956"/>
              <a:ext cx="656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   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Theater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206" name="Rectangle 98"/>
            <p:cNvSpPr>
              <a:spLocks noChangeArrowheads="1"/>
            </p:cNvSpPr>
            <p:nvPr/>
          </p:nvSpPr>
          <p:spPr bwMode="auto">
            <a:xfrm>
              <a:off x="4337" y="1956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8" name="Rectangle 100"/>
            <p:cNvSpPr>
              <a:spLocks noChangeArrowheads="1"/>
            </p:cNvSpPr>
            <p:nvPr/>
          </p:nvSpPr>
          <p:spPr bwMode="auto">
            <a:xfrm>
              <a:off x="3952" y="2097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" name="Rectangle 101"/>
            <p:cNvSpPr>
              <a:spLocks noChangeArrowheads="1"/>
            </p:cNvSpPr>
            <p:nvPr/>
          </p:nvSpPr>
          <p:spPr bwMode="auto">
            <a:xfrm>
              <a:off x="3603" y="2094"/>
              <a:ext cx="592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   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Dance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210" name="Rectangle 102"/>
            <p:cNvSpPr>
              <a:spLocks noChangeArrowheads="1"/>
            </p:cNvSpPr>
            <p:nvPr/>
          </p:nvSpPr>
          <p:spPr bwMode="auto">
            <a:xfrm>
              <a:off x="4257" y="2094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2" name="Rectangle 104"/>
            <p:cNvSpPr>
              <a:spLocks noChangeArrowheads="1"/>
            </p:cNvSpPr>
            <p:nvPr/>
          </p:nvSpPr>
          <p:spPr bwMode="auto">
            <a:xfrm>
              <a:off x="3952" y="2233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3" name="Rectangle 105"/>
            <p:cNvSpPr>
              <a:spLocks noChangeArrowheads="1"/>
            </p:cNvSpPr>
            <p:nvPr/>
          </p:nvSpPr>
          <p:spPr bwMode="auto">
            <a:xfrm>
              <a:off x="3603" y="2230"/>
              <a:ext cx="748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   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Literature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214" name="Rectangle 106"/>
            <p:cNvSpPr>
              <a:spLocks noChangeArrowheads="1"/>
            </p:cNvSpPr>
            <p:nvPr/>
          </p:nvSpPr>
          <p:spPr bwMode="auto">
            <a:xfrm>
              <a:off x="4455" y="2230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" name="Rectangle 108"/>
            <p:cNvSpPr>
              <a:spLocks noChangeArrowheads="1"/>
            </p:cNvSpPr>
            <p:nvPr/>
          </p:nvSpPr>
          <p:spPr bwMode="auto">
            <a:xfrm>
              <a:off x="3952" y="2370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7" name="Rectangle 109"/>
            <p:cNvSpPr>
              <a:spLocks noChangeArrowheads="1"/>
            </p:cNvSpPr>
            <p:nvPr/>
          </p:nvSpPr>
          <p:spPr bwMode="auto">
            <a:xfrm>
              <a:off x="3603" y="2367"/>
              <a:ext cx="95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   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Motion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pictures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18" name="Rectangle 110"/>
            <p:cNvSpPr>
              <a:spLocks noChangeArrowheads="1"/>
            </p:cNvSpPr>
            <p:nvPr/>
          </p:nvSpPr>
          <p:spPr bwMode="auto">
            <a:xfrm>
              <a:off x="4720" y="2367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0" name="Rectangle 112"/>
            <p:cNvSpPr>
              <a:spLocks noChangeArrowheads="1"/>
            </p:cNvSpPr>
            <p:nvPr/>
          </p:nvSpPr>
          <p:spPr bwMode="auto">
            <a:xfrm>
              <a:off x="3952" y="2507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1" name="Rectangle 113"/>
            <p:cNvSpPr>
              <a:spLocks noChangeArrowheads="1"/>
            </p:cNvSpPr>
            <p:nvPr/>
          </p:nvSpPr>
          <p:spPr bwMode="auto">
            <a:xfrm>
              <a:off x="3372" y="2504"/>
              <a:ext cx="1051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742950" lvl="1" indent="-285750" defTabSz="914400">
                <a:buFont typeface="Wingdings" panose="05000000000000000000" pitchFamily="2" charset="2"/>
                <a:buChar char="Ø"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   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Story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 telling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22" name="Rectangle 114"/>
            <p:cNvSpPr>
              <a:spLocks noChangeArrowheads="1"/>
            </p:cNvSpPr>
            <p:nvPr/>
          </p:nvSpPr>
          <p:spPr bwMode="auto">
            <a:xfrm>
              <a:off x="4546" y="2504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3" name="Rectangle 115"/>
            <p:cNvSpPr>
              <a:spLocks noChangeArrowheads="1"/>
            </p:cNvSpPr>
            <p:nvPr/>
          </p:nvSpPr>
          <p:spPr bwMode="auto">
            <a:xfrm>
              <a:off x="3660" y="2633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31" name="Text Box 1"/>
          <p:cNvSpPr txBox="1">
            <a:spLocks noChangeArrowheads="1"/>
          </p:cNvSpPr>
          <p:nvPr/>
        </p:nvSpPr>
        <p:spPr bwMode="auto">
          <a:xfrm>
            <a:off x="720941" y="4663756"/>
            <a:ext cx="5627280" cy="125887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itchFamily="18" charset="0"/>
                <a:cs typeface="Arial" pitchFamily="34" charset="0"/>
              </a:rPr>
              <a:t>Municipal or County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itchFamily="18" charset="0"/>
                <a:cs typeface="Arial" pitchFamily="34" charset="0"/>
              </a:rPr>
              <a:t>Cultural Council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2" name="Text Box 2"/>
          <p:cNvSpPr txBox="1">
            <a:spLocks noChangeArrowheads="1"/>
          </p:cNvSpPr>
          <p:nvPr/>
        </p:nvSpPr>
        <p:spPr bwMode="auto">
          <a:xfrm>
            <a:off x="6904139" y="4399703"/>
            <a:ext cx="3539317" cy="206820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492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492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492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492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492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492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492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492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492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tabLst>
                <a:tab pos="549079" algn="l"/>
              </a:tabLst>
            </a:pPr>
            <a:r>
              <a:rPr lang="en-US" altLang="en-US" sz="1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Primary purpose is the advancement </a:t>
            </a:r>
          </a:p>
          <a:p>
            <a:pPr>
              <a:tabLst>
                <a:tab pos="549079" algn="l"/>
              </a:tabLst>
            </a:pP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and </a:t>
            </a: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preservation </a:t>
            </a:r>
            <a:r>
              <a:rPr lang="en-US" altLang="en-US" sz="1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-</a:t>
            </a:r>
            <a:endParaRPr lang="en-US" altLang="en-US" sz="9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1200150" lvl="2" indent="-285750" eaLnBrk="0" hangingPunct="0">
              <a:buFont typeface="Wingdings" panose="05000000000000000000" pitchFamily="2" charset="2"/>
              <a:buChar char="Ø"/>
              <a:tabLst>
                <a:tab pos="549079" algn="l"/>
              </a:tabLst>
            </a:pPr>
            <a:r>
              <a:rPr lang="en-US" altLang="en-US" sz="1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History</a:t>
            </a:r>
            <a:endParaRPr lang="en-US" altLang="en-US" sz="9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1200150" lvl="2" indent="-285750" eaLnBrk="0" hangingPunct="0">
              <a:buFont typeface="Wingdings" panose="05000000000000000000" pitchFamily="2" charset="2"/>
              <a:buChar char="Ø"/>
              <a:tabLst>
                <a:tab pos="549079" algn="l"/>
              </a:tabLst>
            </a:pPr>
            <a:r>
              <a:rPr lang="en-US" altLang="en-US" sz="1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itchFamily="18" charset="0"/>
                <a:cs typeface="Times New Roman" panose="02020603050405020304" pitchFamily="18" charset="0"/>
              </a:rPr>
              <a:t>   Natural </a:t>
            </a:r>
            <a:r>
              <a:rPr lang="en-US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itchFamily="18" charset="0"/>
                <a:cs typeface="Times New Roman" panose="02020603050405020304" pitchFamily="18" charset="0"/>
              </a:rPr>
              <a:t>history</a:t>
            </a:r>
            <a:endParaRPr lang="en-US" altLang="en-US" sz="9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1200150" lvl="2" indent="-285750" eaLnBrk="0" hangingPunct="0">
              <a:buFont typeface="Wingdings" panose="05000000000000000000" pitchFamily="2" charset="2"/>
              <a:buChar char="Ø"/>
              <a:tabLst>
                <a:tab pos="549079" algn="l"/>
              </a:tabLst>
            </a:pPr>
            <a:r>
              <a:rPr lang="en-US" altLang="en-US" sz="1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itchFamily="18" charset="0"/>
                <a:cs typeface="Times New Roman" panose="02020603050405020304" pitchFamily="18" charset="0"/>
              </a:rPr>
              <a:t>   Art</a:t>
            </a:r>
            <a:endParaRPr lang="en-US" altLang="en-US" sz="9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1200150" lvl="2" indent="-285750" eaLnBrk="0" hangingPunct="0">
              <a:buFont typeface="Wingdings" panose="05000000000000000000" pitchFamily="2" charset="2"/>
              <a:buChar char="Ø"/>
              <a:tabLst>
                <a:tab pos="549079" algn="l"/>
              </a:tabLst>
            </a:pPr>
            <a:r>
              <a:rPr lang="en-US" altLang="en-US" sz="1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itchFamily="18" charset="0"/>
                <a:cs typeface="Times New Roman" panose="02020603050405020304" pitchFamily="18" charset="0"/>
              </a:rPr>
              <a:t>   Music</a:t>
            </a:r>
            <a:endParaRPr lang="en-US" altLang="en-US" sz="9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1200150" lvl="2" indent="-285750" eaLnBrk="0" hangingPunct="0">
              <a:buFont typeface="Wingdings" panose="05000000000000000000" pitchFamily="2" charset="2"/>
              <a:buChar char="Ø"/>
              <a:tabLst>
                <a:tab pos="549079" algn="l"/>
              </a:tabLst>
            </a:pPr>
            <a:r>
              <a:rPr lang="en-US" altLang="en-US" sz="1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itchFamily="18" charset="0"/>
                <a:cs typeface="Times New Roman" panose="02020603050405020304" pitchFamily="18" charset="0"/>
              </a:rPr>
              <a:t>   Theater</a:t>
            </a:r>
            <a:endParaRPr lang="en-US" altLang="en-US" sz="9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1200150" lvl="2" indent="-285750" eaLnBrk="0" hangingPunct="0">
              <a:buFont typeface="Wingdings" panose="05000000000000000000" pitchFamily="2" charset="2"/>
              <a:buChar char="Ø"/>
              <a:tabLst>
                <a:tab pos="549079" algn="l"/>
              </a:tabLst>
            </a:pPr>
            <a:r>
              <a:rPr lang="en-US" altLang="en-US" sz="1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itchFamily="18" charset="0"/>
                <a:cs typeface="Times New Roman" panose="02020603050405020304" pitchFamily="18" charset="0"/>
              </a:rPr>
              <a:t>   Dance</a:t>
            </a:r>
            <a:endParaRPr lang="en-US" altLang="en-US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756159" y="3410541"/>
            <a:ext cx="5561553" cy="864105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 administrative unit is division of a non-profit organization or institution that-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  a. would, if it were a separate entity be a cultural organization.</a:t>
            </a:r>
          </a:p>
          <a:p>
            <a:r>
              <a:rPr lang="en-US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en-US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			    and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  b. consistently maintain books and records separate from those of its  </a:t>
            </a:r>
          </a:p>
          <a:p>
            <a:r>
              <a:rPr lang="en-US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 parent organization (UCA-5912-702(1)</a:t>
            </a:r>
            <a:endParaRPr lang="en-U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4" name="Right Arrow 233"/>
          <p:cNvSpPr/>
          <p:nvPr/>
        </p:nvSpPr>
        <p:spPr>
          <a:xfrm>
            <a:off x="6395014" y="2608821"/>
            <a:ext cx="39680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" name="Right Arrow 234"/>
          <p:cNvSpPr/>
          <p:nvPr/>
        </p:nvSpPr>
        <p:spPr>
          <a:xfrm>
            <a:off x="6395014" y="5039695"/>
            <a:ext cx="42011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76634" y="2418102"/>
            <a:ext cx="1160474" cy="4089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97713" y="2402522"/>
            <a:ext cx="1319155" cy="19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182385" y="1972071"/>
            <a:ext cx="1162241" cy="438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68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-385764"/>
            <a:ext cx="9975532" cy="2081213"/>
          </a:xfrm>
        </p:spPr>
        <p:txBody>
          <a:bodyPr/>
          <a:lstStyle/>
          <a:p>
            <a:pPr algn="ctr"/>
            <a:r>
              <a:rPr lang="en-US" sz="5400" dirty="0" smtClean="0"/>
              <a:t>Criteria for Funding</a:t>
            </a:r>
            <a:endParaRPr lang="en-US" sz="5400" dirty="0"/>
          </a:p>
        </p:txBody>
      </p:sp>
      <p:sp>
        <p:nvSpPr>
          <p:cNvPr id="3" name="Rectangle 2"/>
          <p:cNvSpPr/>
          <p:nvPr/>
        </p:nvSpPr>
        <p:spPr>
          <a:xfrm>
            <a:off x="242888" y="957263"/>
            <a:ext cx="11558587" cy="549381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burden is on the applicant to demonstrate that it meets all eligibility requirements.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All funded facilities must be physically located in Weber County. (When possible, it is also recommended that funds be spent with vendors in Weber County).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Preference will be given to collaborative projects and projects that are funded in part by the applying entities.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On the basis of the grant, the applying entities are required to raise additional monies specifically for the funded project. Application must show matching funds as guaranteed.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Applying entities must provide for perpetual maintenance and operating funding for all facilities for which funding is requested.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All funded projects must be made available for use to all Weber County residents.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Reasonable non-discriminatory user fees may be charged for the use of the facilities.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total amount of grant money must be spent on the funded project and must be used within Weber County.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NOTE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- If you are planning a “Recreation Festival” check the Arts &amp; Museums Box and make sure your mission statement matches.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2416" y="276225"/>
            <a:ext cx="5721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What RAMP </a:t>
            </a:r>
            <a:r>
              <a:rPr lang="en-US" sz="4000" b="1" dirty="0" smtClean="0">
                <a:solidFill>
                  <a:schemeClr val="accent1"/>
                </a:solidFill>
              </a:rPr>
              <a:t>Won’t Fund-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275" y="1257300"/>
            <a:ext cx="11575147" cy="5485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Century Gothic" panose="020B0502020202020204" pitchFamily="34" charset="0"/>
              </a:rPr>
              <a:t>RAMP </a:t>
            </a:r>
            <a:r>
              <a:rPr lang="en-US" dirty="0">
                <a:latin typeface="Century Gothic" panose="020B0502020202020204" pitchFamily="34" charset="0"/>
              </a:rPr>
              <a:t>does not fund contingency fees</a:t>
            </a:r>
            <a:r>
              <a:rPr lang="en-US" dirty="0" smtClean="0">
                <a:latin typeface="Century Gothic" panose="020B0502020202020204" pitchFamily="34" charset="0"/>
              </a:rPr>
              <a:t>, insurance, architecture, studies, </a:t>
            </a:r>
            <a:r>
              <a:rPr lang="en-US" dirty="0">
                <a:latin typeface="Century Gothic" panose="020B0502020202020204" pitchFamily="34" charset="0"/>
              </a:rPr>
              <a:t>employee salaries, prizes, trophies, refreshments, </a:t>
            </a:r>
            <a:r>
              <a:rPr lang="en-US" dirty="0" smtClean="0">
                <a:latin typeface="Century Gothic" panose="020B0502020202020204" pitchFamily="34" charset="0"/>
              </a:rPr>
              <a:t>fireworks, drone shows, food items, city marquee/message boards, or fundraisers.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Century Gothic" panose="020B0502020202020204" pitchFamily="34" charset="0"/>
              </a:rPr>
              <a:t>Stipends are only paid for special guest performers, teachers or musicians. Employees or regular performers cannot be paid with RAMP funds. </a:t>
            </a: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Project planning, design, architecture, etc. can be used as a match but cannot be a paid expense of a RAMP grant. 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Any RAMP money awarded and not used as outlined in your budget must be returned to the county.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Costs such as police, fire department, trash pick-up, city </a:t>
            </a:r>
            <a:r>
              <a:rPr lang="en-US" dirty="0" smtClean="0">
                <a:latin typeface="Century Gothic" panose="020B0502020202020204" pitchFamily="34" charset="0"/>
              </a:rPr>
              <a:t>workers, </a:t>
            </a:r>
            <a:r>
              <a:rPr lang="en-US" dirty="0">
                <a:latin typeface="Century Gothic" panose="020B0502020202020204" pitchFamily="34" charset="0"/>
              </a:rPr>
              <a:t>etc., should only be included if they are a real expense for the project that funding is being requested for. </a:t>
            </a:r>
            <a:endParaRPr lang="en-US" dirty="0" smtClean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Century Gothic" panose="020B0502020202020204" pitchFamily="34" charset="0"/>
              </a:rPr>
              <a:t>RAMP will not be the first funding on a project.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Century Gothic" panose="020B0502020202020204" pitchFamily="34" charset="0"/>
              </a:rPr>
              <a:t>RAMP funds cannot be re-granted.</a:t>
            </a:r>
          </a:p>
          <a:p>
            <a:pPr marL="342900" indent="-342900">
              <a:lnSpc>
                <a:spcPct val="115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000" b="1" u="sng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RAMP is never guaranteed</a:t>
            </a:r>
            <a:r>
              <a:rPr lang="en-US" sz="2000" b="1" u="sng" dirty="0" smtClean="0">
                <a:solidFill>
                  <a:schemeClr val="accent1"/>
                </a:solidFill>
              </a:rPr>
              <a:t>. </a:t>
            </a:r>
            <a:endParaRPr lang="en-US" sz="2000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16" y="427840"/>
            <a:ext cx="6962862" cy="1174458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VOLUNTEER MATCH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95618" y="1504561"/>
            <a:ext cx="11182525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volunteer is someone who freely offers to participate in an activity or perform a service without expecting payment.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hours will be calculated at $20.00 per hour as an applicant’s match.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professional service is a service that requires specialized knowledge and skills, often of a mental or intellectual nature.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types of services typically require a license, certification, or registration.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 include but are not limited to lawyers, doctors, accountants or engineers, architects.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matches can be calculated at actual cost of the specific service and verified as part of the reporting process.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Picture 5" descr="Helping Pictures - ClipArt Bes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50" y="472144"/>
            <a:ext cx="1186180" cy="108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554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Century Gothic" panose="020B0502020202020204" pitchFamily="34" charset="0"/>
              </a:rPr>
              <a:t>Budget</a:t>
            </a:r>
            <a:r>
              <a:rPr lang="en-US" sz="6000" dirty="0" smtClean="0"/>
              <a:t> Reminders</a:t>
            </a:r>
            <a:endParaRPr lang="en-US" sz="6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228724" y="2124075"/>
            <a:ext cx="3068107" cy="1476375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budget form on the RAMP website is now </a:t>
            </a:r>
            <a:r>
              <a:rPr lang="en-US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required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>
          <a:xfrm>
            <a:off x="1154954" y="4102634"/>
            <a:ext cx="3141878" cy="192442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  <a:latin typeface="Century Gothic" panose="020B0502020202020204" pitchFamily="34" charset="0"/>
              </a:rPr>
              <a:t>Budgets must include a list of all project expenses with a separate list of RAMP expenses. </a:t>
            </a:r>
          </a:p>
          <a:p>
            <a:endParaRPr lang="en-US" i="1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6"/>
          </p:nvPr>
        </p:nvSpPr>
        <p:spPr>
          <a:xfrm>
            <a:off x="4512721" y="2124075"/>
            <a:ext cx="3147009" cy="147637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entury Gothic" panose="020B0502020202020204" pitchFamily="34" charset="0"/>
              </a:rPr>
              <a:t>Any costs for which RAMP funds will be used must have competitive bids/estimates and/or cost comparisons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7" name="AutoShape 30" descr="Simple Calculators - Back to School Math / Stationary Clip Art Commercial  Use"/>
          <p:cNvSpPr>
            <a:spLocks noGrp="1" noChangeAspect="1" noChangeArrowheads="1"/>
          </p:cNvSpPr>
          <p:nvPr>
            <p:ph type="body" sz="quarter" idx="13"/>
          </p:nvPr>
        </p:nvSpPr>
        <p:spPr bwMode="auto">
          <a:xfrm>
            <a:off x="7888288" y="2603500"/>
            <a:ext cx="3571073" cy="3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															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</a:rPr>
              <a:t>Matching funds must be guaranteed.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7"/>
          </p:nvPr>
        </p:nvSpPr>
        <p:spPr>
          <a:xfrm>
            <a:off x="4512721" y="4102634"/>
            <a:ext cx="3147010" cy="192442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Always include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other funding sources for the project as well as any in-kind donations or volunteer work that will be used.</a:t>
            </a:r>
          </a:p>
        </p:txBody>
      </p:sp>
      <p:sp>
        <p:nvSpPr>
          <p:cNvPr id="28" name="AutoShape 32" descr="Simple Calculators - Back to School Math / Stationary Clip Art Commercial  Use"/>
          <p:cNvSpPr>
            <a:spLocks noChangeAspect="1" noChangeArrowheads="1"/>
          </p:cNvSpPr>
          <p:nvPr/>
        </p:nvSpPr>
        <p:spPr bwMode="auto">
          <a:xfrm>
            <a:off x="155574" y="-144463"/>
            <a:ext cx="2035175" cy="203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2" name="Picture 31" descr="Budget Stock Illustrations – 137,501 Budget Stock Illustrations, Vectors &amp;  Clipart - Dreamstim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6" y="2124075"/>
            <a:ext cx="3487185" cy="2758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7329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14475" y="171450"/>
            <a:ext cx="7582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Include on Your </a:t>
            </a:r>
            <a:r>
              <a:rPr lang="en-US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RAMP Grant Application</a:t>
            </a: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285749" y="694670"/>
            <a:ext cx="11668125" cy="63728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Amount applying for-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Whole numbers only, </a:t>
            </a:r>
            <a:r>
              <a:rPr lang="en-US" sz="14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no change</a:t>
            </a:r>
          </a:p>
          <a:p>
            <a:pPr>
              <a:spcBef>
                <a:spcPts val="0"/>
              </a:spcBef>
              <a:spcAft>
                <a:spcPts val="50"/>
              </a:spcAft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Type of Grant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en-US" sz="1400" b="1" i="1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(Check correct square on top right of application).</a:t>
            </a:r>
          </a:p>
          <a:p>
            <a:pPr lvl="1">
              <a:spcBef>
                <a:spcPts val="50"/>
              </a:spcBef>
              <a:spcAft>
                <a:spcPts val="50"/>
              </a:spcAft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1 – Major: Requests for $200,000 or greater.</a:t>
            </a:r>
          </a:p>
          <a:p>
            <a:pPr lvl="1">
              <a:lnSpc>
                <a:spcPct val="120000"/>
              </a:lnSpc>
              <a:spcBef>
                <a:spcPts val="50"/>
              </a:spcBef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2 – Regular: Requests for $2,001.00 to $199,999.</a:t>
            </a:r>
          </a:p>
          <a:p>
            <a:pPr lvl="1">
              <a:spcBef>
                <a:spcPts val="0"/>
              </a:spcBef>
              <a:spcAft>
                <a:spcPts val="25"/>
              </a:spcAft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3 – EZ: Requests for $2,000 or less.</a:t>
            </a:r>
          </a:p>
          <a:p>
            <a:pPr marL="457200" lvl="1" indent="0">
              <a:spcBef>
                <a:spcPts val="0"/>
              </a:spcBef>
              <a:spcAft>
                <a:spcPts val="50"/>
              </a:spcAft>
              <a:buNone/>
            </a:pPr>
            <a:endParaRPr lang="en-US" sz="1400" dirty="0" smtClean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Grant Category &amp; Classification</a:t>
            </a:r>
            <a:endParaRPr lang="en-US" sz="1400" dirty="0" smtClean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1 – Parks &amp; Recreation</a:t>
            </a:r>
          </a:p>
          <a:p>
            <a:pPr lvl="2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Your classification must be for a Recreational Facility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2 – Arts &amp; Museums</a:t>
            </a:r>
          </a:p>
          <a:p>
            <a:pPr lvl="2">
              <a:lnSpc>
                <a:spcPct val="115000"/>
              </a:lnSpc>
              <a:spcBef>
                <a:spcPts val="5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Your classification will be for either a Cultural Facility or Cultural Organization</a:t>
            </a:r>
          </a:p>
          <a:p>
            <a:pPr marL="914400" lvl="2" indent="0">
              <a:lnSpc>
                <a:spcPct val="115000"/>
              </a:lnSpc>
              <a:spcBef>
                <a:spcPts val="50"/>
              </a:spcBef>
              <a:buNone/>
            </a:pPr>
            <a:endParaRPr lang="en-US" dirty="0" smtClean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Mission </a:t>
            </a:r>
            <a:r>
              <a:rPr lang="en-US" sz="1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Statement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mission statement of your organization should be approved by your board members or council and be in line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with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endParaRPr lang="en-US" sz="1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statutes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and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ordinances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that govern the RAMP tax. (Be sure your mission statement complies with RAMP-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Recreation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, Arts, </a:t>
            </a:r>
            <a:endParaRPr lang="en-US" sz="1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Museums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, Parks that improve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quality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of life for Weber County residents). If you change your mission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statement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to align with </a:t>
            </a:r>
            <a:endParaRPr lang="en-US" sz="1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RAMP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please get your boards approval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endParaRPr lang="en-US" sz="1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en-US" sz="14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It must </a:t>
            </a:r>
            <a:r>
              <a:rPr lang="en-US" sz="1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be permanent, not just for RAMP </a:t>
            </a:r>
            <a:r>
              <a:rPr lang="en-US" sz="14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applications. 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Project Name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Provide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a short title that will identify what your project is for. Do not use the same name for more than one year, if it is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 multi-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phase project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, include the phase number in the project name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EZ Grant Applications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EZ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grant applications must include a summary and a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budget.</a:t>
            </a:r>
          </a:p>
          <a:p>
            <a:pPr marL="0" indent="0">
              <a:spcBef>
                <a:spcPts val="0"/>
              </a:spcBef>
              <a:buNone/>
            </a:pPr>
            <a:endParaRPr lang="en-US" sz="1300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300" dirty="0" smtClean="0">
              <a:ea typeface="Calibri"/>
              <a:cs typeface="Times New Roman"/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</a:pPr>
            <a:endParaRPr lang="en-US" sz="13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300" dirty="0" smtClean="0">
              <a:ea typeface="Calibri"/>
              <a:cs typeface="Times New Roman"/>
            </a:endParaRP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282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448" y="350786"/>
            <a:ext cx="10923428" cy="6535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CA" sz="1600" dirty="0" smtClean="0">
                <a:latin typeface="Century Gothic" panose="020B0502020202020204" pitchFamily="34" charset="0"/>
              </a:rPr>
              <a:t>Completion Reports are due June 30</a:t>
            </a:r>
            <a:r>
              <a:rPr lang="en-CA" sz="1600" baseline="30000" dirty="0" smtClean="0">
                <a:latin typeface="Century Gothic" panose="020B0502020202020204" pitchFamily="34" charset="0"/>
              </a:rPr>
              <a:t>th</a:t>
            </a:r>
            <a:r>
              <a:rPr lang="en-CA" sz="1600" dirty="0" smtClean="0">
                <a:latin typeface="Century Gothic" panose="020B0502020202020204" pitchFamily="34" charset="0"/>
              </a:rPr>
              <a:t> of the following year. </a:t>
            </a:r>
          </a:p>
          <a:p>
            <a:pPr marL="285750" indent="-285750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CA" sz="1600" dirty="0" smtClean="0">
                <a:latin typeface="Century Gothic" panose="020B0502020202020204" pitchFamily="34" charset="0"/>
              </a:rPr>
              <a:t>Points </a:t>
            </a:r>
            <a:r>
              <a:rPr lang="en-CA" sz="1600" dirty="0">
                <a:latin typeface="Century Gothic" panose="020B0502020202020204" pitchFamily="34" charset="0"/>
              </a:rPr>
              <a:t>will be deducted for late reports, no reports or failed audits.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85750" lvl="0" indent="-285750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CA" sz="1600" dirty="0">
                <a:latin typeface="Century Gothic" panose="020B0502020202020204" pitchFamily="34" charset="0"/>
              </a:rPr>
              <a:t>Points will be awarded for non tax-dollar collaboration.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85750" lvl="0" indent="-285750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CA" sz="1600" dirty="0" smtClean="0">
                <a:latin typeface="Century Gothic" panose="020B0502020202020204" pitchFamily="34" charset="0"/>
              </a:rPr>
              <a:t>Each </a:t>
            </a:r>
            <a:r>
              <a:rPr lang="en-CA" sz="1600" dirty="0">
                <a:latin typeface="Century Gothic" panose="020B0502020202020204" pitchFamily="34" charset="0"/>
              </a:rPr>
              <a:t>entity can only turn in a total of: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CA" sz="1600" dirty="0">
                <a:latin typeface="Century Gothic" panose="020B0502020202020204" pitchFamily="34" charset="0"/>
              </a:rPr>
              <a:t>(1) Major Grant Application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CA" sz="1600" dirty="0">
                <a:latin typeface="Century Gothic" panose="020B0502020202020204" pitchFamily="34" charset="0"/>
              </a:rPr>
              <a:t>(3) Regular Applications </a:t>
            </a:r>
            <a:r>
              <a:rPr lang="en-US" sz="1600" dirty="0">
                <a:latin typeface="Century Gothic" panose="020B0502020202020204" pitchFamily="34" charset="0"/>
              </a:rPr>
              <a:t>per category</a:t>
            </a:r>
          </a:p>
          <a:p>
            <a:pPr marL="1200150" lvl="2" indent="-285750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(3) Parks &amp; Recreation</a:t>
            </a:r>
          </a:p>
          <a:p>
            <a:pPr marL="1200150" lvl="2" indent="-285750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(3) Arts &amp; Museums</a:t>
            </a:r>
          </a:p>
          <a:p>
            <a:pPr marL="1200150" lvl="2" indent="-285750">
              <a:lnSpc>
                <a:spcPct val="107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CA" sz="1600" dirty="0">
                <a:latin typeface="Century Gothic" panose="020B0502020202020204" pitchFamily="34" charset="0"/>
              </a:rPr>
              <a:t>(3) EZ Grant Applications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85750" lvl="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CA" sz="1600" dirty="0">
                <a:latin typeface="Century Gothic" panose="020B0502020202020204" pitchFamily="34" charset="0"/>
              </a:rPr>
              <a:t>Multi-phase projects can only use land area in the current phase as </a:t>
            </a:r>
            <a:r>
              <a:rPr lang="en-CA" sz="1600" dirty="0" smtClean="0">
                <a:latin typeface="Century Gothic" panose="020B0502020202020204" pitchFamily="34" charset="0"/>
              </a:rPr>
              <a:t>a match</a:t>
            </a:r>
            <a:r>
              <a:rPr lang="en-CA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CA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You will likely have a different liaison for your Arts &amp; Museums Projects than you do for your Recreation &amp; Parks Projects. Answer the calls and be respectful to your liaisons, remember these people are volunteers donating their time to you. </a:t>
            </a:r>
          </a:p>
          <a:p>
            <a:pPr marL="285750" lvl="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CA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Grant writers- </a:t>
            </a:r>
            <a:r>
              <a:rPr lang="en-CA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have hired a </a:t>
            </a:r>
            <a:r>
              <a:rPr lang="en-CA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grant writer, review the application with the grant writer, before it is submitted. Keep a copy of your application so that you are able to answer questions when you meet with your liaison. </a:t>
            </a:r>
            <a:r>
              <a:rPr lang="en-CA" sz="16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Please have main contact for your project be someone from your entity</a:t>
            </a:r>
            <a:r>
              <a:rPr lang="en-CA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, grant writer can be second contact. </a:t>
            </a:r>
            <a:endParaRPr lang="en-US" sz="1600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r>
              <a:rPr lang="en-CA" sz="1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69541" y="350786"/>
            <a:ext cx="3733101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FINAL REMINDERS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Application Deadlines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81024" y="1981200"/>
            <a:ext cx="3552825" cy="576262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Major Grants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>
          <a:xfrm>
            <a:off x="997215" y="2667000"/>
            <a:ext cx="3136634" cy="358933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Century Gothic" panose="020B0502020202020204" pitchFamily="34" charset="0"/>
              </a:rPr>
              <a:t>Filing Deadline-</a:t>
            </a:r>
          </a:p>
          <a:p>
            <a:pPr algn="ctr"/>
            <a:r>
              <a:rPr lang="en-US" sz="2800" b="1" dirty="0" smtClean="0">
                <a:latin typeface="Century Gothic" panose="020B0502020202020204" pitchFamily="34" charset="0"/>
              </a:rPr>
              <a:t>Friday, </a:t>
            </a:r>
          </a:p>
          <a:p>
            <a:pPr algn="ctr"/>
            <a:r>
              <a:rPr lang="en-US" sz="2800" b="1" dirty="0" smtClean="0">
                <a:latin typeface="Century Gothic" panose="020B0502020202020204" pitchFamily="34" charset="0"/>
              </a:rPr>
              <a:t>January </a:t>
            </a:r>
            <a:r>
              <a:rPr lang="en-US" sz="2800" b="1" dirty="0" smtClean="0">
                <a:latin typeface="Century Gothic" panose="020B0502020202020204" pitchFamily="34" charset="0"/>
              </a:rPr>
              <a:t>16, 2026</a:t>
            </a:r>
            <a:endParaRPr lang="en-US" sz="28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 smtClean="0">
                <a:latin typeface="Century Gothic" panose="020B0502020202020204" pitchFamily="34" charset="0"/>
              </a:rPr>
              <a:t> by 5:00 PM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752850" y="1981200"/>
            <a:ext cx="3848100" cy="57626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     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Regular Grants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4099320" cy="3589338"/>
          </a:xfrm>
        </p:spPr>
        <p:txBody>
          <a:bodyPr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Filing Deadline-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Friday, 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January </a:t>
            </a:r>
            <a:r>
              <a:rPr lang="en-US" sz="2800" b="1" dirty="0" smtClean="0">
                <a:latin typeface="Century Gothic" panose="020B0502020202020204" pitchFamily="34" charset="0"/>
              </a:rPr>
              <a:t>16, 2026</a:t>
            </a:r>
            <a:endParaRPr lang="en-US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 by 5:00 PM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3324225" cy="57626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	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EZ Grants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4410075" cy="358933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Century Gothic" panose="020B0502020202020204" pitchFamily="34" charset="0"/>
              </a:rPr>
              <a:t>Filing Deadline-</a:t>
            </a:r>
          </a:p>
          <a:p>
            <a:pPr algn="ctr"/>
            <a:r>
              <a:rPr lang="en-US" sz="2800" b="1" dirty="0" smtClean="0">
                <a:latin typeface="Century Gothic" panose="020B0502020202020204" pitchFamily="34" charset="0"/>
              </a:rPr>
              <a:t>Friday, </a:t>
            </a:r>
          </a:p>
          <a:p>
            <a:pPr algn="ctr"/>
            <a:r>
              <a:rPr lang="en-US" sz="2800" b="1" dirty="0" smtClean="0">
                <a:latin typeface="Century Gothic" panose="020B0502020202020204" pitchFamily="34" charset="0"/>
              </a:rPr>
              <a:t>March </a:t>
            </a:r>
            <a:r>
              <a:rPr lang="en-US" sz="2800" b="1" dirty="0" smtClean="0">
                <a:latin typeface="Century Gothic" panose="020B0502020202020204" pitchFamily="34" charset="0"/>
              </a:rPr>
              <a:t>20, 2026</a:t>
            </a:r>
            <a:endParaRPr lang="en-US" sz="28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 smtClean="0">
                <a:latin typeface="Century Gothic" panose="020B0502020202020204" pitchFamily="34" charset="0"/>
              </a:rPr>
              <a:t>By 5:00 PM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87271">
            <a:off x="9017921" y="253976"/>
            <a:ext cx="1932514" cy="17122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67685" y="4919326"/>
            <a:ext cx="10167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Submit 15 </a:t>
            </a:r>
            <a:r>
              <a:rPr lang="en-US" sz="2400" b="1" i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collated and stapled</a:t>
            </a:r>
            <a:r>
              <a:rPr lang="en-U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copies of your application to-</a:t>
            </a:r>
          </a:p>
          <a:p>
            <a:r>
              <a:rPr lang="en-U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2380 Washington Blvd, Ste. 360, (Commission Office), Ogden, UT 84401.</a:t>
            </a:r>
          </a:p>
          <a:p>
            <a:r>
              <a:rPr lang="en-US" sz="20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Make sure you have included everything on the checklist!</a:t>
            </a:r>
            <a:endParaRPr lang="en-US" sz="2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DO NOT INCLUDE COVER LETTERS, FOLDERS OR BINDERS! 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43225" y="609600"/>
            <a:ext cx="6753225" cy="132080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spc="1000" dirty="0" smtClean="0">
                <a:solidFill>
                  <a:schemeClr val="bg1"/>
                </a:solidFill>
              </a:rPr>
              <a:t>QUESTIONS</a:t>
            </a:r>
            <a:endParaRPr lang="en-US" sz="8000" spc="1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943225" y="2160590"/>
            <a:ext cx="6753224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Century Gothic" panose="020B0502020202020204" pitchFamily="34" charset="0"/>
              </a:rPr>
              <a:t>For questions contact:</a:t>
            </a:r>
            <a:endParaRPr lang="en-US" sz="2800" dirty="0" smtClean="0">
              <a:latin typeface="Century Gothic" panose="020B0502020202020204" pitchFamily="34" charset="0"/>
            </a:endParaRP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Century Gothic" panose="020B0502020202020204" pitchFamily="34" charset="0"/>
              </a:rPr>
              <a:t>Shelly Halacy (801)399-8405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Century Gothic" panose="020B0502020202020204" pitchFamily="34" charset="0"/>
              </a:rPr>
              <a:t>Stacy Skeen   (801)399-8403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981575" y="4179689"/>
            <a:ext cx="2505075" cy="18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>
                <a:latin typeface="Century Gothic" panose="020B0502020202020204" pitchFamily="34" charset="0"/>
              </a:rPr>
              <a:t>RAMP Board</a:t>
            </a:r>
            <a:br>
              <a:rPr lang="en-US" sz="5400" dirty="0" smtClean="0">
                <a:latin typeface="Century Gothic" panose="020B0502020202020204" pitchFamily="34" charset="0"/>
              </a:rPr>
            </a:br>
            <a:r>
              <a:rPr lang="en-US" sz="2800" i="1" dirty="0" smtClean="0">
                <a:latin typeface="Century Gothic" panose="020B0502020202020204" pitchFamily="34" charset="0"/>
              </a:rPr>
              <a:t>15 COMMUNITY </a:t>
            </a:r>
            <a:r>
              <a:rPr lang="en-US" sz="2800" b="1" i="1" dirty="0" smtClean="0">
                <a:latin typeface="Century Gothic" panose="020B0502020202020204" pitchFamily="34" charset="0"/>
              </a:rPr>
              <a:t>VOLUNTEER </a:t>
            </a:r>
            <a:r>
              <a:rPr lang="en-US" sz="2800" i="1" dirty="0" smtClean="0">
                <a:latin typeface="Century Gothic" panose="020B0502020202020204" pitchFamily="34" charset="0"/>
              </a:rPr>
              <a:t>MEMBERS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1023457" y="1965961"/>
            <a:ext cx="3273375" cy="70103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Advisory Board</a:t>
            </a:r>
          </a:p>
          <a:p>
            <a:pPr algn="ctr"/>
            <a:r>
              <a:rPr lang="en-US" sz="19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(7 members)</a:t>
            </a:r>
            <a:endParaRPr lang="en-US" sz="1900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5"/>
          </p:nvPr>
        </p:nvSpPr>
        <p:spPr>
          <a:xfrm>
            <a:off x="1247775" y="2667000"/>
            <a:ext cx="2543175" cy="358933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Kevin Burns, Chair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Ernie Gonzalez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Korry </a:t>
            </a:r>
            <a:r>
              <a:rPr lang="en-US" sz="1800" dirty="0" smtClean="0"/>
              <a:t>Green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Bret Holmes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Jim Craig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Dana  </a:t>
            </a:r>
            <a:r>
              <a:rPr lang="en-US" sz="1800" dirty="0" smtClean="0"/>
              <a:t>Gibson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Liz Morrison</a:t>
            </a:r>
            <a:endParaRPr lang="en-US" sz="1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446165" y="1438275"/>
            <a:ext cx="2986482" cy="122872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Arts &amp; Museums</a:t>
            </a:r>
          </a:p>
          <a:p>
            <a:pPr algn="ctr"/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(7 members)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6"/>
          </p:nvPr>
        </p:nvSpPr>
        <p:spPr>
          <a:xfrm>
            <a:off x="4366623" y="2552700"/>
            <a:ext cx="3226936" cy="3630613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125"/>
              </a:spcBef>
              <a:spcAft>
                <a:spcPts val="125"/>
              </a:spcAft>
              <a:buFont typeface="Wingdings" panose="05000000000000000000" pitchFamily="2" charset="2"/>
              <a:buChar char="v"/>
            </a:pPr>
            <a:r>
              <a:rPr lang="en-US" sz="1800" dirty="0" smtClean="0"/>
              <a:t>Jim Craig, </a:t>
            </a:r>
            <a:r>
              <a:rPr lang="en-US" sz="1800" dirty="0" smtClean="0"/>
              <a:t>Chair</a:t>
            </a:r>
          </a:p>
          <a:p>
            <a:pPr marL="342900" indent="-342900">
              <a:lnSpc>
                <a:spcPct val="150000"/>
              </a:lnSpc>
              <a:spcBef>
                <a:spcPts val="125"/>
              </a:spcBef>
              <a:spcAft>
                <a:spcPts val="125"/>
              </a:spcAft>
              <a:buFont typeface="Wingdings" panose="05000000000000000000" pitchFamily="2" charset="2"/>
              <a:buChar char="v"/>
            </a:pPr>
            <a:r>
              <a:rPr lang="en-US" sz="1800" dirty="0" smtClean="0"/>
              <a:t>Ernie Gonzalez</a:t>
            </a:r>
            <a:endParaRPr lang="en-US" sz="1800" dirty="0" smtClean="0"/>
          </a:p>
          <a:p>
            <a:pPr marL="342900" indent="-342900">
              <a:lnSpc>
                <a:spcPct val="150000"/>
              </a:lnSpc>
              <a:spcBef>
                <a:spcPts val="125"/>
              </a:spcBef>
              <a:spcAft>
                <a:spcPts val="125"/>
              </a:spcAft>
              <a:buFont typeface="Wingdings" panose="05000000000000000000" pitchFamily="2" charset="2"/>
              <a:buChar char="v"/>
            </a:pPr>
            <a:r>
              <a:rPr lang="en-US" sz="1800" dirty="0" smtClean="0"/>
              <a:t>Dana Gibson</a:t>
            </a:r>
          </a:p>
          <a:p>
            <a:pPr marL="342900" indent="-342900">
              <a:lnSpc>
                <a:spcPct val="150000"/>
              </a:lnSpc>
              <a:spcBef>
                <a:spcPts val="125"/>
              </a:spcBef>
              <a:spcAft>
                <a:spcPts val="125"/>
              </a:spcAft>
              <a:buFont typeface="Wingdings" panose="05000000000000000000" pitchFamily="2" charset="2"/>
              <a:buChar char="v"/>
            </a:pPr>
            <a:r>
              <a:rPr lang="en-US" sz="1800" dirty="0" smtClean="0"/>
              <a:t>Sylvia Newman</a:t>
            </a:r>
          </a:p>
          <a:p>
            <a:pPr marL="342900" indent="-342900">
              <a:lnSpc>
                <a:spcPct val="150000"/>
              </a:lnSpc>
              <a:spcBef>
                <a:spcPts val="125"/>
              </a:spcBef>
              <a:spcAft>
                <a:spcPts val="125"/>
              </a:spcAft>
              <a:buFont typeface="Wingdings" panose="05000000000000000000" pitchFamily="2" charset="2"/>
              <a:buChar char="v"/>
            </a:pPr>
            <a:r>
              <a:rPr lang="en-US" sz="1800" dirty="0" smtClean="0"/>
              <a:t>Jordan Brun</a:t>
            </a:r>
          </a:p>
          <a:p>
            <a:pPr marL="342900" indent="-342900">
              <a:lnSpc>
                <a:spcPct val="150000"/>
              </a:lnSpc>
              <a:spcBef>
                <a:spcPts val="125"/>
              </a:spcBef>
              <a:spcAft>
                <a:spcPts val="125"/>
              </a:spcAft>
              <a:buFont typeface="Wingdings" panose="05000000000000000000" pitchFamily="2" charset="2"/>
              <a:buChar char="v"/>
            </a:pPr>
            <a:r>
              <a:rPr lang="en-US" sz="1800" dirty="0" smtClean="0"/>
              <a:t>Oscar Mata</a:t>
            </a:r>
          </a:p>
          <a:p>
            <a:pPr marL="342900" indent="-342900">
              <a:lnSpc>
                <a:spcPct val="150000"/>
              </a:lnSpc>
              <a:spcBef>
                <a:spcPts val="125"/>
              </a:spcBef>
              <a:spcAft>
                <a:spcPts val="125"/>
              </a:spcAft>
              <a:buFont typeface="Wingdings" panose="05000000000000000000" pitchFamily="2" charset="2"/>
              <a:buChar char="v"/>
            </a:pPr>
            <a:r>
              <a:rPr lang="en-US" sz="1800" dirty="0" smtClean="0"/>
              <a:t>Mary Jo Boylan</a:t>
            </a:r>
            <a:endParaRPr lang="en-US" sz="1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751429" y="1838325"/>
            <a:ext cx="3389152" cy="82867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Recreation &amp; Parks</a:t>
            </a:r>
          </a:p>
          <a:p>
            <a:pPr algn="ctr"/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(7 members)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17"/>
          </p:nvPr>
        </p:nvSpPr>
        <p:spPr>
          <a:xfrm>
            <a:off x="8020049" y="2667000"/>
            <a:ext cx="3120531" cy="3589338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dirty="0" smtClean="0"/>
              <a:t>Korry Green, </a:t>
            </a:r>
            <a:r>
              <a:rPr lang="en-US" sz="1800" dirty="0" smtClean="0"/>
              <a:t>Chair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dirty="0" smtClean="0"/>
              <a:t>Liz </a:t>
            </a:r>
            <a:r>
              <a:rPr lang="en-US" sz="1800" dirty="0" smtClean="0"/>
              <a:t>Morrison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dirty="0" smtClean="0"/>
              <a:t>Bret Holmes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dirty="0" smtClean="0"/>
              <a:t>Zachary Thomas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dirty="0" smtClean="0"/>
              <a:t>Alexis Jackson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dirty="0" smtClean="0"/>
              <a:t>Chris Zimmerman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9032875" y="2398713"/>
            <a:ext cx="3159125" cy="37846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entury Gothic" panose="020B0502020202020204" pitchFamily="34" charset="0"/>
              </a:rPr>
              <a:t>   </a:t>
            </a:r>
            <a:endParaRPr lang="en-US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649603" y="2189527"/>
            <a:ext cx="220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 </a:t>
            </a:r>
          </a:p>
          <a:p>
            <a:pPr lvl="1"/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689446"/>
            <a:ext cx="8825659" cy="604007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Your Quality of Life</a:t>
            </a:r>
            <a:endParaRPr lang="en-US" sz="4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19048"/>
          <a:stretch>
            <a:fillRect/>
          </a:stretch>
        </p:blipFill>
        <p:spPr>
          <a:xfrm>
            <a:off x="1501190" y="666750"/>
            <a:ext cx="8825658" cy="364066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3123" y="5469621"/>
            <a:ext cx="9597006" cy="700811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In 2004 and again in 2014, you authorized Weber County RAMP to fund enhancements for Recreation, Arts, Museums and Parks in your community. </a:t>
            </a:r>
          </a:p>
        </p:txBody>
      </p:sp>
    </p:spTree>
    <p:extLst>
      <p:ext uri="{BB962C8B-B14F-4D97-AF65-F5344CB8AC3E}">
        <p14:creationId xmlns:p14="http://schemas.microsoft.com/office/powerpoint/2010/main" val="354422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Your Investment</a:t>
            </a:r>
            <a:endParaRPr lang="en-US" sz="4800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53" y="2366313"/>
            <a:ext cx="21145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37776" y="2726422"/>
            <a:ext cx="1140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1"/>
                </a:solidFill>
              </a:rPr>
              <a:t>=</a:t>
            </a:r>
          </a:p>
        </p:txBody>
      </p:sp>
      <p:pic>
        <p:nvPicPr>
          <p:cNvPr id="6" name="Picture 2" descr="http://philippineslifestyle.com/wp-content/uploads/ten-dollar-bill-americ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259" y="2534619"/>
            <a:ext cx="4125571" cy="18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10800000" flipV="1">
            <a:off x="276836" y="4670507"/>
            <a:ext cx="105952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RAMP is funded by a sales tax of 1/10 of 1% or one penny for every $10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average Weber County family invests $12 per year in RAMP. 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That $12 dollars generates more than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$5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million per year for community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projects.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8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553" y="-654342"/>
            <a:ext cx="9533472" cy="174019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Aft>
                <a:spcPts val="100"/>
              </a:spcAft>
            </a:pP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 smtClean="0"/>
              <a:t>RAMP in Weber County</a:t>
            </a:r>
            <a:br>
              <a:rPr lang="en-US" sz="5400" dirty="0" smtClean="0"/>
            </a:br>
            <a:r>
              <a:rPr lang="en-US" sz="2000" dirty="0" smtClean="0">
                <a:latin typeface="Century Gothic" panose="020B0502020202020204" pitchFamily="34" charset="0"/>
              </a:rPr>
              <a:t>Over $66,738,926 in grants have been invested in our community through RAMP.</a:t>
            </a:r>
            <a:br>
              <a:rPr lang="en-US" sz="2000" dirty="0" smtClean="0">
                <a:latin typeface="Century Gothic" panose="020B0502020202020204" pitchFamily="34" charset="0"/>
              </a:rPr>
            </a:br>
            <a:r>
              <a:rPr lang="en-US" sz="2000" dirty="0" smtClean="0">
                <a:latin typeface="Century Gothic" panose="020B0502020202020204" pitchFamily="34" charset="0"/>
              </a:rPr>
              <a:t/>
            </a:r>
            <a:br>
              <a:rPr lang="en-US" sz="2000" dirty="0" smtClean="0">
                <a:latin typeface="Century Gothic" panose="020B0502020202020204" pitchFamily="34" charset="0"/>
              </a:rPr>
            </a:br>
            <a:r>
              <a:rPr lang="en-US" sz="2000" dirty="0" smtClean="0">
                <a:latin typeface="Century Gothic" panose="020B0502020202020204" pitchFamily="34" charset="0"/>
              </a:rPr>
              <a:t>Over 120 non-profit organizations and municipalities have been able to create amazing projects and programs because of RAMP.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5400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3" b="15443"/>
          <a:stretch>
            <a:fillRect/>
          </a:stretch>
        </p:blipFill>
        <p:spPr>
          <a:xfrm>
            <a:off x="708310" y="2398545"/>
            <a:ext cx="2940050" cy="15240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7" b="10997"/>
          <a:stretch>
            <a:fillRect/>
          </a:stretch>
        </p:blipFill>
        <p:spPr>
          <a:xfrm>
            <a:off x="4089256" y="2398545"/>
            <a:ext cx="3051746" cy="1524000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 b="15349"/>
          <a:stretch>
            <a:fillRect/>
          </a:stretch>
        </p:blipFill>
        <p:spPr>
          <a:xfrm>
            <a:off x="7582023" y="2398545"/>
            <a:ext cx="3181081" cy="1524000"/>
          </a:xfrm>
        </p:spPr>
      </p:pic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652463" y="4541879"/>
            <a:ext cx="2995897" cy="1765560"/>
          </a:xfrm>
          <a:prstGeom prst="rect">
            <a:avLst/>
          </a:prstGeom>
        </p:spPr>
      </p:pic>
      <p:pic>
        <p:nvPicPr>
          <p:cNvPr id="18" name="Picture 17" descr="20190628_124951_1561766502949_resized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99" y="4539080"/>
            <a:ext cx="3181205" cy="1818933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7"/>
          <a:stretch>
            <a:fillRect/>
          </a:stretch>
        </p:blipFill>
        <p:spPr>
          <a:xfrm>
            <a:off x="4089256" y="4539079"/>
            <a:ext cx="3051746" cy="17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850" y="511973"/>
            <a:ext cx="7267575" cy="88067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   </a:t>
            </a:r>
            <a:r>
              <a:rPr lang="en-US" sz="5300" b="1" dirty="0" smtClean="0"/>
              <a:t>2025 RAMP Funding</a:t>
            </a:r>
            <a:endParaRPr lang="en-US" sz="53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33599" y="2506101"/>
            <a:ext cx="3505201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Arial" panose="020B0604020202020204" pitchFamily="34" charset="0"/>
              </a:rPr>
              <a:t>Major Grants (1/3)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599" y="2875433"/>
            <a:ext cx="350520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Arial" panose="020B0604020202020204" pitchFamily="34" charset="0"/>
              </a:rPr>
              <a:t>1/3 = </a:t>
            </a:r>
            <a:r>
              <a:rPr lang="en-US" sz="16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$</a:t>
            </a:r>
            <a:r>
              <a:rPr lang="en-US" sz="1600" b="1" dirty="0" smtClean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2,356,000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Major Funds</a:t>
            </a: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      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9152" y="2519398"/>
            <a:ext cx="4126848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Arial" panose="020B0604020202020204" pitchFamily="34" charset="0"/>
              </a:rPr>
              <a:t>Arts &amp; Museums – Parks &amp; Rec (2/3)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79152" y="2888730"/>
            <a:ext cx="412684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Arial" panose="020B0604020202020204" pitchFamily="34" charset="0"/>
              </a:rPr>
              <a:t>2/3 = $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4,712,000 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         -  </a:t>
            </a:r>
            <a:r>
              <a:rPr lang="en-US" sz="1600" u="sng" dirty="0">
                <a:latin typeface="+mj-lt"/>
                <a:cs typeface="Arial" panose="020B0604020202020204" pitchFamily="34" charset="0"/>
              </a:rPr>
              <a:t>$273,073 Municipal Grants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        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$4,438,927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         </a:t>
            </a:r>
            <a:r>
              <a:rPr lang="en-US" sz="1600" u="sng" dirty="0">
                <a:latin typeface="+mj-lt"/>
                <a:cs typeface="Arial" panose="020B0604020202020204" pitchFamily="34" charset="0"/>
              </a:rPr>
              <a:t>-    </a:t>
            </a:r>
            <a:r>
              <a:rPr lang="en-US" sz="1600" u="sng" dirty="0" smtClean="0">
                <a:latin typeface="+mj-lt"/>
                <a:cs typeface="Arial" panose="020B0604020202020204" pitchFamily="34" charset="0"/>
              </a:rPr>
              <a:t>$80,000 </a:t>
            </a:r>
            <a:r>
              <a:rPr lang="en-US" sz="1600" u="sng" dirty="0">
                <a:latin typeface="+mj-lt"/>
                <a:cs typeface="Arial" panose="020B0604020202020204" pitchFamily="34" charset="0"/>
              </a:rPr>
              <a:t>Free Summer Saturdays</a:t>
            </a: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         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$4,358,927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Divided by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9350" y="4597719"/>
            <a:ext cx="1495424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+mj-lt"/>
                <a:cs typeface="Arial" panose="020B0604020202020204" pitchFamily="34" charset="0"/>
              </a:rPr>
              <a:t>Arts &amp; Museums</a:t>
            </a:r>
          </a:p>
          <a:p>
            <a:pPr algn="ctr"/>
            <a:r>
              <a:rPr lang="en-US" sz="1350" b="1" dirty="0">
                <a:solidFill>
                  <a:srgbClr val="769F1F"/>
                </a:solidFill>
                <a:latin typeface="+mj-lt"/>
                <a:cs typeface="Arial" panose="020B0604020202020204" pitchFamily="34" charset="0"/>
              </a:rPr>
              <a:t>½ = </a:t>
            </a:r>
            <a:r>
              <a:rPr lang="en-US" sz="1350" b="1" dirty="0" smtClean="0">
                <a:solidFill>
                  <a:srgbClr val="769F1F"/>
                </a:solidFill>
                <a:latin typeface="+mj-lt"/>
                <a:cs typeface="Arial" panose="020B0604020202020204" pitchFamily="34" charset="0"/>
              </a:rPr>
              <a:t>$2,179,463</a:t>
            </a:r>
            <a:endParaRPr lang="en-US" sz="1350" b="1" dirty="0">
              <a:solidFill>
                <a:srgbClr val="769F1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40920" y="4597719"/>
            <a:ext cx="1731730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+mj-lt"/>
                <a:cs typeface="Arial" panose="020B0604020202020204" pitchFamily="34" charset="0"/>
              </a:rPr>
              <a:t>Parks &amp; Rec</a:t>
            </a:r>
          </a:p>
          <a:p>
            <a:pPr algn="ctr"/>
            <a:r>
              <a:rPr lang="en-US" sz="1350" b="1" dirty="0">
                <a:solidFill>
                  <a:srgbClr val="769F1F"/>
                </a:solidFill>
                <a:latin typeface="+mj-lt"/>
                <a:cs typeface="Arial" panose="020B0604020202020204" pitchFamily="34" charset="0"/>
              </a:rPr>
              <a:t>½ = </a:t>
            </a:r>
            <a:r>
              <a:rPr lang="en-US" sz="1350" b="1" dirty="0" smtClean="0">
                <a:solidFill>
                  <a:srgbClr val="769F1F"/>
                </a:solidFill>
                <a:latin typeface="+mj-lt"/>
                <a:cs typeface="Arial" panose="020B0604020202020204" pitchFamily="34" charset="0"/>
              </a:rPr>
              <a:t>$2,179,463</a:t>
            </a:r>
            <a:endParaRPr lang="en-US" sz="1350" b="1" dirty="0">
              <a:solidFill>
                <a:srgbClr val="769F1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3595031" y="4597719"/>
            <a:ext cx="22860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+mj-lt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837075" y="5151984"/>
            <a:ext cx="176493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+mj-lt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8818538" y="5151984"/>
            <a:ext cx="176493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 flipV="1">
            <a:off x="2694264" y="5530893"/>
            <a:ext cx="2030136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35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$ </a:t>
            </a:r>
            <a:r>
              <a:rPr lang="en-US" sz="135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 Requests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9350" y="5427020"/>
            <a:ext cx="1495424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$ </a:t>
            </a:r>
            <a:r>
              <a:rPr lang="en-US" sz="135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 Requests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40920" y="5427019"/>
            <a:ext cx="1731730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$</a:t>
            </a:r>
            <a:r>
              <a:rPr lang="en-US" sz="135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35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 Requests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98503" y="1504555"/>
            <a:ext cx="1762304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$7,068,000</a:t>
            </a:r>
            <a:endParaRPr lang="en-US" sz="2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314825" y="2014366"/>
            <a:ext cx="481582" cy="3879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55108" y="1990270"/>
            <a:ext cx="631505" cy="4120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n Arrow 21"/>
          <p:cNvSpPr/>
          <p:nvPr/>
        </p:nvSpPr>
        <p:spPr>
          <a:xfrm>
            <a:off x="6773568" y="4258604"/>
            <a:ext cx="240000" cy="2926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>
            <a:off x="8818538" y="4244209"/>
            <a:ext cx="176493" cy="289429"/>
          </a:xfrm>
          <a:prstGeom prst="downArrow">
            <a:avLst>
              <a:gd name="adj1" fmla="val 6572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850" y="511973"/>
            <a:ext cx="7267575" cy="88067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   </a:t>
            </a:r>
            <a:r>
              <a:rPr lang="en-US" sz="5300" b="1" dirty="0" smtClean="0"/>
              <a:t>2025 RAMP Funding</a:t>
            </a:r>
            <a:endParaRPr lang="en-US" sz="53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33599" y="2506101"/>
            <a:ext cx="3505201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Arial" panose="020B0604020202020204" pitchFamily="34" charset="0"/>
              </a:rPr>
              <a:t>Major Grants (1/3)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599" y="2875433"/>
            <a:ext cx="350520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Arial" panose="020B0604020202020204" pitchFamily="34" charset="0"/>
              </a:rPr>
              <a:t>1/3 = </a:t>
            </a:r>
            <a:r>
              <a:rPr lang="en-US" sz="16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$</a:t>
            </a:r>
            <a:r>
              <a:rPr lang="en-US" sz="1600" b="1" dirty="0" smtClean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2,356,000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Major Funds</a:t>
            </a: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      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9152" y="2519398"/>
            <a:ext cx="4126848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Arial" panose="020B0604020202020204" pitchFamily="34" charset="0"/>
              </a:rPr>
              <a:t>Arts &amp; Museums – Parks &amp; Rec (2/3)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79152" y="2888730"/>
            <a:ext cx="412684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Arial" panose="020B0604020202020204" pitchFamily="34" charset="0"/>
              </a:rPr>
              <a:t>2/3 = $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4,712,000 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         -  </a:t>
            </a:r>
            <a:r>
              <a:rPr lang="en-US" sz="1600" u="sng" dirty="0">
                <a:latin typeface="+mj-lt"/>
                <a:cs typeface="Arial" panose="020B0604020202020204" pitchFamily="34" charset="0"/>
              </a:rPr>
              <a:t>$273,073 Municipal Grants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        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$4,438,927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         </a:t>
            </a:r>
            <a:r>
              <a:rPr lang="en-US" sz="1600" u="sng" dirty="0">
                <a:latin typeface="+mj-lt"/>
                <a:cs typeface="Arial" panose="020B0604020202020204" pitchFamily="34" charset="0"/>
              </a:rPr>
              <a:t>-    </a:t>
            </a:r>
            <a:r>
              <a:rPr lang="en-US" sz="1600" u="sng" dirty="0" smtClean="0">
                <a:latin typeface="+mj-lt"/>
                <a:cs typeface="Arial" panose="020B0604020202020204" pitchFamily="34" charset="0"/>
              </a:rPr>
              <a:t>$80,000 </a:t>
            </a:r>
            <a:r>
              <a:rPr lang="en-US" sz="1600" u="sng" dirty="0">
                <a:latin typeface="+mj-lt"/>
                <a:cs typeface="Arial" panose="020B0604020202020204" pitchFamily="34" charset="0"/>
              </a:rPr>
              <a:t>Free Summer Saturdays</a:t>
            </a: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         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$4,358,927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Divided by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9350" y="4597719"/>
            <a:ext cx="1495424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+mj-lt"/>
                <a:cs typeface="Arial" panose="020B0604020202020204" pitchFamily="34" charset="0"/>
              </a:rPr>
              <a:t>Arts &amp; Museums</a:t>
            </a:r>
          </a:p>
          <a:p>
            <a:pPr algn="ctr"/>
            <a:r>
              <a:rPr lang="en-US" sz="1350" b="1" dirty="0">
                <a:solidFill>
                  <a:srgbClr val="769F1F"/>
                </a:solidFill>
                <a:latin typeface="+mj-lt"/>
                <a:cs typeface="Arial" panose="020B0604020202020204" pitchFamily="34" charset="0"/>
              </a:rPr>
              <a:t>½ = </a:t>
            </a:r>
            <a:r>
              <a:rPr lang="en-US" sz="1350" b="1" dirty="0" smtClean="0">
                <a:solidFill>
                  <a:srgbClr val="769F1F"/>
                </a:solidFill>
                <a:latin typeface="+mj-lt"/>
                <a:cs typeface="Arial" panose="020B0604020202020204" pitchFamily="34" charset="0"/>
              </a:rPr>
              <a:t>$2,179,463</a:t>
            </a:r>
            <a:endParaRPr lang="en-US" sz="1350" b="1" dirty="0">
              <a:solidFill>
                <a:srgbClr val="769F1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40920" y="4597719"/>
            <a:ext cx="1731730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+mj-lt"/>
                <a:cs typeface="Arial" panose="020B0604020202020204" pitchFamily="34" charset="0"/>
              </a:rPr>
              <a:t>Parks &amp; Rec</a:t>
            </a:r>
          </a:p>
          <a:p>
            <a:pPr algn="ctr"/>
            <a:r>
              <a:rPr lang="en-US" sz="1350" b="1" dirty="0">
                <a:solidFill>
                  <a:srgbClr val="769F1F"/>
                </a:solidFill>
                <a:latin typeface="+mj-lt"/>
                <a:cs typeface="Arial" panose="020B0604020202020204" pitchFamily="34" charset="0"/>
              </a:rPr>
              <a:t>½ = </a:t>
            </a:r>
            <a:r>
              <a:rPr lang="en-US" sz="1350" b="1" dirty="0" smtClean="0">
                <a:solidFill>
                  <a:srgbClr val="769F1F"/>
                </a:solidFill>
                <a:latin typeface="+mj-lt"/>
                <a:cs typeface="Arial" panose="020B0604020202020204" pitchFamily="34" charset="0"/>
              </a:rPr>
              <a:t>$2,179,463</a:t>
            </a:r>
            <a:endParaRPr lang="en-US" sz="1350" b="1" dirty="0">
              <a:solidFill>
                <a:srgbClr val="769F1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3595031" y="4597719"/>
            <a:ext cx="22860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+mj-lt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837075" y="5151984"/>
            <a:ext cx="176493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+mj-lt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8818538" y="5151984"/>
            <a:ext cx="176493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 flipV="1">
            <a:off x="2694264" y="5530893"/>
            <a:ext cx="2030136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35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$5,126,553.00 </a:t>
            </a:r>
            <a:r>
              <a:rPr lang="en-US" sz="135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 Requests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9350" y="5427020"/>
            <a:ext cx="1495424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$3,250,117.40 </a:t>
            </a:r>
            <a:r>
              <a:rPr lang="en-US" sz="135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 Requests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40919" y="5427019"/>
            <a:ext cx="2344651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$1,521,071.24  </a:t>
            </a:r>
            <a:r>
              <a:rPr lang="en-US" sz="135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 </a:t>
            </a:r>
            <a:r>
              <a:rPr lang="en-US" sz="135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Requests  </a:t>
            </a:r>
            <a:r>
              <a:rPr lang="en-US" sz="135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Remaining</a:t>
            </a:r>
            <a:r>
              <a:rPr lang="en-US" sz="135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35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$</a:t>
            </a:r>
            <a:r>
              <a:rPr lang="en-US" sz="135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658,391.80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98503" y="1504555"/>
            <a:ext cx="1762304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$7,068,000</a:t>
            </a:r>
            <a:endParaRPr lang="en-US" sz="2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314825" y="2014366"/>
            <a:ext cx="481582" cy="3879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55108" y="1990270"/>
            <a:ext cx="631505" cy="4120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n Arrow 21"/>
          <p:cNvSpPr/>
          <p:nvPr/>
        </p:nvSpPr>
        <p:spPr>
          <a:xfrm>
            <a:off x="6773568" y="4258604"/>
            <a:ext cx="240000" cy="2926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>
            <a:off x="8818538" y="4244209"/>
            <a:ext cx="176493" cy="289429"/>
          </a:xfrm>
          <a:prstGeom prst="downArrow">
            <a:avLst>
              <a:gd name="adj1" fmla="val 6572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456" y="595618"/>
            <a:ext cx="9202723" cy="1451296"/>
          </a:xfrm>
        </p:spPr>
        <p:txBody>
          <a:bodyPr/>
          <a:lstStyle/>
          <a:p>
            <a:r>
              <a:rPr lang="en-US" sz="6000" b="1" dirty="0">
                <a:solidFill>
                  <a:schemeClr val="bg1"/>
                </a:solidFill>
              </a:rPr>
              <a:t>Eligibility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742950" y="504825"/>
            <a:ext cx="10477500" cy="483209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57150" indent="0"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marL="57150" indent="0">
              <a:buNone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order to qualify for funding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57150" indent="0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r>
              <a:rPr lang="en-US" sz="2000" dirty="0"/>
              <a:t>An applicant must be a Weber County </a:t>
            </a:r>
            <a:r>
              <a:rPr lang="en-US" sz="2000" dirty="0" smtClean="0"/>
              <a:t>city or </a:t>
            </a:r>
            <a:r>
              <a:rPr lang="en-US" sz="2000" dirty="0"/>
              <a:t>a non-profit organization operating </a:t>
            </a:r>
            <a:r>
              <a:rPr lang="en-US" sz="2000" dirty="0" smtClean="0"/>
              <a:t>within </a:t>
            </a:r>
            <a:r>
              <a:rPr lang="en-US" sz="2000" dirty="0"/>
              <a:t>Weber County</a:t>
            </a:r>
            <a:r>
              <a:rPr lang="en-US" sz="2000" dirty="0" smtClean="0"/>
              <a:t>. The project </a:t>
            </a:r>
            <a:r>
              <a:rPr lang="en-US" sz="2000" i="1" dirty="0" smtClean="0"/>
              <a:t>must</a:t>
            </a:r>
            <a:r>
              <a:rPr lang="en-US" sz="2000" dirty="0" smtClean="0"/>
              <a:t> be held in Weber County. </a:t>
            </a:r>
          </a:p>
          <a:p>
            <a:endParaRPr lang="en-US" sz="2000" dirty="0"/>
          </a:p>
          <a:p>
            <a:r>
              <a:rPr lang="en-US" sz="2000" dirty="0"/>
              <a:t>The non-profit organization must be a “resident” of Weber County and have met all eligibility requirements for the preceding three years.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If it is an organization or program affiliated with a university, college, or educational institution</a:t>
            </a:r>
            <a:r>
              <a:rPr lang="en-US" sz="2000" dirty="0" smtClean="0"/>
              <a:t>:</a:t>
            </a:r>
          </a:p>
          <a:p>
            <a:endParaRPr lang="en-US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The project must serve predominantly the community as opposed to students and faculty.</a:t>
            </a:r>
          </a:p>
          <a:p>
            <a:pPr lvl="1"/>
            <a:endParaRPr lang="en-US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The institution must receive less than fifty percent of its support from government funding.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066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Recreational Facility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</a:rPr>
              <a:t>For Recreational and Parks purposes, RAMP Tax may be used to fund recreational facilities.</a:t>
            </a:r>
            <a:br>
              <a:rPr lang="en-US" sz="1900" dirty="0" smtClean="0">
                <a:solidFill>
                  <a:schemeClr val="tx1"/>
                </a:solidFill>
              </a:rPr>
            </a:br>
            <a:r>
              <a:rPr lang="en-US" sz="1900" i="1" dirty="0" smtClean="0">
                <a:solidFill>
                  <a:schemeClr val="tx1"/>
                </a:solidFill>
              </a:rPr>
              <a:t>RAMP Ordinance 24-7-1; 24-7-3; 24-7-4</a:t>
            </a:r>
            <a:endParaRPr lang="en-US" sz="1900" i="1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1154954" y="2273417"/>
            <a:ext cx="8825659" cy="374638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latin typeface="Century Gothic" panose="020B0502020202020204" pitchFamily="34" charset="0"/>
              </a:rPr>
              <a:t> </a:t>
            </a:r>
            <a:r>
              <a:rPr lang="en-US" sz="3600" dirty="0" smtClean="0">
                <a:latin typeface="Century Gothic" panose="020B0502020202020204" pitchFamily="34" charset="0"/>
              </a:rPr>
              <a:t>  </a:t>
            </a:r>
            <a:r>
              <a:rPr lang="en-US" sz="36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Recreational Facility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			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588048" y="2692866"/>
            <a:ext cx="869902" cy="6408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695825" y="2692866"/>
            <a:ext cx="735059" cy="6408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10800000" flipV="1">
            <a:off x="1173162" y="3530785"/>
            <a:ext cx="3827463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1000"/>
              </a:spcAft>
            </a:pPr>
            <a:r>
              <a:rPr lang="en-US" sz="3600" b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Publicly Owned</a:t>
            </a:r>
            <a:endParaRPr lang="en-US" sz="3600" b="1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1000"/>
              </a:spcAft>
            </a:pPr>
            <a:r>
              <a:rPr lang="en-US" sz="3600" b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Or </a:t>
            </a:r>
            <a:endParaRPr lang="en-US" sz="3600" b="1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1000"/>
              </a:spcAft>
            </a:pPr>
            <a:r>
              <a:rPr lang="en-US" sz="3600" b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Operated</a:t>
            </a:r>
            <a:endParaRPr lang="en-US" sz="3600" b="1" dirty="0">
              <a:solidFill>
                <a:schemeClr val="accent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53226" y="3133726"/>
            <a:ext cx="48990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Campground</a:t>
            </a:r>
            <a:endParaRPr lang="en-US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Dock</a:t>
            </a:r>
            <a:endParaRPr lang="en-US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Marina</a:t>
            </a:r>
            <a:endParaRPr lang="en-US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Golf course</a:t>
            </a:r>
            <a:endParaRPr lang="en-US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Playground</a:t>
            </a:r>
            <a:endParaRPr lang="en-US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Athletic field</a:t>
            </a:r>
            <a:endParaRPr lang="en-US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Gymnasium</a:t>
            </a:r>
            <a:endParaRPr lang="en-US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Swimming pool</a:t>
            </a:r>
            <a:endParaRPr lang="en-US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Trail system</a:t>
            </a:r>
            <a:endParaRPr lang="en-US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Park </a:t>
            </a:r>
            <a:endParaRPr lang="en-US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Other facility used for recreational purposes</a:t>
            </a:r>
            <a:endParaRPr lang="en-US" dirty="0">
              <a:solidFill>
                <a:schemeClr val="accent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2140</TotalTime>
  <Words>1903</Words>
  <Application>Microsoft Office PowerPoint</Application>
  <PresentationFormat>Widescreen</PresentationFormat>
  <Paragraphs>320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Century Gothic</vt:lpstr>
      <vt:lpstr>Corbel</vt:lpstr>
      <vt:lpstr>Symbol</vt:lpstr>
      <vt:lpstr>Times New Roman</vt:lpstr>
      <vt:lpstr>Wingdings</vt:lpstr>
      <vt:lpstr>Wingdings 3</vt:lpstr>
      <vt:lpstr>Basis</vt:lpstr>
      <vt:lpstr>RAMP Grant Application Training</vt:lpstr>
      <vt:lpstr>RAMP Board 15 COMMUNITY VOLUNTEER MEMBERS</vt:lpstr>
      <vt:lpstr>Your Quality of Life</vt:lpstr>
      <vt:lpstr>Your Investment</vt:lpstr>
      <vt:lpstr>    RAMP in Weber County Over $66,738,926 in grants have been invested in our community through RAMP.  Over 120 non-profit organizations and municipalities have been able to create amazing projects and programs because of RAMP. </vt:lpstr>
      <vt:lpstr>   2025 RAMP Funding</vt:lpstr>
      <vt:lpstr>   2025 RAMP Funding</vt:lpstr>
      <vt:lpstr>Eligibility</vt:lpstr>
      <vt:lpstr>Recreational Facility For Recreational and Parks purposes, RAMP Tax may be used to fund recreational facilities. RAMP Ordinance 24-7-1; 24-7-3; 24-7-4</vt:lpstr>
      <vt:lpstr>Cultural Facility For Arts and Museums purposes, RAMP Tax may be use to fund Cultural Organizations or Cultural Facilities. RAMP Ordinance 24-7-1; 24-7-3; 24-7-7</vt:lpstr>
      <vt:lpstr>   Cultural Organization</vt:lpstr>
      <vt:lpstr>Criteria for Funding</vt:lpstr>
      <vt:lpstr>PowerPoint Presentation</vt:lpstr>
      <vt:lpstr>VOLUNTEER MATCH</vt:lpstr>
      <vt:lpstr>Budget Reminders</vt:lpstr>
      <vt:lpstr>PowerPoint Presentation</vt:lpstr>
      <vt:lpstr>PowerPoint Presentation</vt:lpstr>
      <vt:lpstr>Application Deadlines</vt:lpstr>
      <vt:lpstr>PowerPoint Presentation</vt:lpstr>
    </vt:vector>
  </TitlesOfParts>
  <Company>Weber County Utah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Grant application training</dc:title>
  <dc:creator>Halacy, Shelly</dc:creator>
  <cp:lastModifiedBy>Halacy, Shelly</cp:lastModifiedBy>
  <cp:revision>102</cp:revision>
  <cp:lastPrinted>2025-02-28T21:24:58Z</cp:lastPrinted>
  <dcterms:created xsi:type="dcterms:W3CDTF">2023-09-25T17:24:03Z</dcterms:created>
  <dcterms:modified xsi:type="dcterms:W3CDTF">2025-10-03T16:37:05Z</dcterms:modified>
</cp:coreProperties>
</file>